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sldIdLst>
    <p:sldId id="256" r:id="rId2"/>
    <p:sldId id="259" r:id="rId3"/>
    <p:sldId id="284" r:id="rId4"/>
    <p:sldId id="302" r:id="rId5"/>
    <p:sldId id="260" r:id="rId6"/>
    <p:sldId id="261" r:id="rId7"/>
    <p:sldId id="262" r:id="rId8"/>
    <p:sldId id="290" r:id="rId9"/>
    <p:sldId id="291" r:id="rId10"/>
    <p:sldId id="292" r:id="rId11"/>
    <p:sldId id="281" r:id="rId12"/>
    <p:sldId id="265" r:id="rId13"/>
    <p:sldId id="273" r:id="rId14"/>
    <p:sldId id="270" r:id="rId15"/>
    <p:sldId id="271" r:id="rId16"/>
    <p:sldId id="303" r:id="rId17"/>
    <p:sldId id="280" r:id="rId18"/>
    <p:sldId id="297" r:id="rId19"/>
    <p:sldId id="258" r:id="rId20"/>
  </p:sldIdLst>
  <p:sldSz cx="9144000" cy="5143500" type="screen16x9"/>
  <p:notesSz cx="6858000" cy="9144000"/>
  <p:defaultTextStyle>
    <a:defPPr marL="0" marR="0" indent="0" algn="l" defTabSz="779252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5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77925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5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1pPr>
    <a:lvl2pPr marL="0" marR="0" indent="0" algn="l" defTabSz="77925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5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2pPr>
    <a:lvl3pPr marL="0" marR="0" indent="0" algn="l" defTabSz="77925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5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3pPr>
    <a:lvl4pPr marL="0" marR="0" indent="0" algn="l" defTabSz="77925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5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4pPr>
    <a:lvl5pPr marL="0" marR="0" indent="0" algn="l" defTabSz="77925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5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5pPr>
    <a:lvl6pPr marL="0" marR="0" indent="0" algn="l" defTabSz="77925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5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6pPr>
    <a:lvl7pPr marL="0" marR="0" indent="0" algn="l" defTabSz="77925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5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7pPr>
    <a:lvl8pPr marL="0" marR="0" indent="0" algn="l" defTabSz="77925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5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8pPr>
    <a:lvl9pPr marL="0" marR="0" indent="0" algn="l" defTabSz="77925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5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3407" autoAdjust="0"/>
  </p:normalViewPr>
  <p:slideViewPr>
    <p:cSldViewPr snapToGrid="0">
      <p:cViewPr varScale="1">
        <p:scale>
          <a:sx n="91" d="100"/>
          <a:sy n="91" d="100"/>
        </p:scale>
        <p:origin x="-774" y="-9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sp>
        <p:nvSpPr>
          <p:cNvPr id="18" name="Shape 1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4104425667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341"/>
      </a:spcBef>
      <a:defRPr sz="1000">
        <a:latin typeface="+mj-lt"/>
        <a:ea typeface="+mj-ea"/>
        <a:cs typeface="+mj-cs"/>
        <a:sym typeface="Calibri"/>
      </a:defRPr>
    </a:lvl1pPr>
    <a:lvl2pPr indent="194813" latinLnBrk="0">
      <a:spcBef>
        <a:spcPts val="341"/>
      </a:spcBef>
      <a:defRPr sz="1000">
        <a:latin typeface="+mj-lt"/>
        <a:ea typeface="+mj-ea"/>
        <a:cs typeface="+mj-cs"/>
        <a:sym typeface="Calibri"/>
      </a:defRPr>
    </a:lvl2pPr>
    <a:lvl3pPr indent="389626" latinLnBrk="0">
      <a:spcBef>
        <a:spcPts val="341"/>
      </a:spcBef>
      <a:defRPr sz="1000">
        <a:latin typeface="+mj-lt"/>
        <a:ea typeface="+mj-ea"/>
        <a:cs typeface="+mj-cs"/>
        <a:sym typeface="Calibri"/>
      </a:defRPr>
    </a:lvl3pPr>
    <a:lvl4pPr indent="584439" latinLnBrk="0">
      <a:spcBef>
        <a:spcPts val="341"/>
      </a:spcBef>
      <a:defRPr sz="1000">
        <a:latin typeface="+mj-lt"/>
        <a:ea typeface="+mj-ea"/>
        <a:cs typeface="+mj-cs"/>
        <a:sym typeface="Calibri"/>
      </a:defRPr>
    </a:lvl4pPr>
    <a:lvl5pPr indent="779252" latinLnBrk="0">
      <a:spcBef>
        <a:spcPts val="341"/>
      </a:spcBef>
      <a:defRPr sz="1000">
        <a:latin typeface="+mj-lt"/>
        <a:ea typeface="+mj-ea"/>
        <a:cs typeface="+mj-cs"/>
        <a:sym typeface="Calibri"/>
      </a:defRPr>
    </a:lvl5pPr>
    <a:lvl6pPr indent="974065" latinLnBrk="0">
      <a:spcBef>
        <a:spcPts val="341"/>
      </a:spcBef>
      <a:defRPr sz="1000">
        <a:latin typeface="+mj-lt"/>
        <a:ea typeface="+mj-ea"/>
        <a:cs typeface="+mj-cs"/>
        <a:sym typeface="Calibri"/>
      </a:defRPr>
    </a:lvl6pPr>
    <a:lvl7pPr indent="1168878" latinLnBrk="0">
      <a:spcBef>
        <a:spcPts val="341"/>
      </a:spcBef>
      <a:defRPr sz="1000">
        <a:latin typeface="+mj-lt"/>
        <a:ea typeface="+mj-ea"/>
        <a:cs typeface="+mj-cs"/>
        <a:sym typeface="Calibri"/>
      </a:defRPr>
    </a:lvl7pPr>
    <a:lvl8pPr indent="1363690" latinLnBrk="0">
      <a:spcBef>
        <a:spcPts val="341"/>
      </a:spcBef>
      <a:defRPr sz="1000">
        <a:latin typeface="+mj-lt"/>
        <a:ea typeface="+mj-ea"/>
        <a:cs typeface="+mj-cs"/>
        <a:sym typeface="Calibri"/>
      </a:defRPr>
    </a:lvl8pPr>
    <a:lvl9pPr indent="1558503" latinLnBrk="0">
      <a:spcBef>
        <a:spcPts val="341"/>
      </a:spcBef>
      <a:defRPr sz="10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859516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 smtClean="0"/>
          </a:p>
        </p:txBody>
      </p:sp>
      <p:sp>
        <p:nvSpPr>
          <p:cNvPr id="26628" name="Номер слайда 3"/>
          <p:cNvSpPr>
            <a:spLocks noGrp="1"/>
          </p:cNvSpPr>
          <p:nvPr>
            <p:ph type="sldNum" sz="quarter" idx="5"/>
          </p:nvPr>
        </p:nvSpPr>
        <p:spPr bwMode="auto">
          <a:xfrm>
            <a:off x="3883908" y="8685914"/>
            <a:ext cx="2972492" cy="456609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92CA557E-F105-4545-ACD8-686D617FEA92}" type="slidenum">
              <a:rPr lang="ru-RU" altLang="ru-RU" smtClean="0"/>
              <a:pPr/>
              <a:t>11</a:t>
            </a:fld>
            <a:endParaRPr lang="ru-RU" alt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6925604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4988E-723F-451A-8BD0-B7A3CAB07714}" type="slidenum">
              <a:rPr lang="uk-UA" altLang="ru-RU"/>
              <a:pPr>
                <a:defRPr/>
              </a:pPr>
              <a:t>‹#›</a:t>
            </a:fld>
            <a:endParaRPr lang="uk-UA" alt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157840-ECA2-49AE-8D4D-2207F74FE894}" type="slidenum">
              <a:rPr lang="uk-UA" altLang="ru-RU"/>
              <a:pPr>
                <a:defRPr/>
              </a:pPr>
              <a:t>‹#›</a:t>
            </a:fld>
            <a:endParaRPr lang="uk-UA" alt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82281F-BC2A-4430-B338-3B0614D132DD}" type="slidenum">
              <a:rPr lang="uk-UA" altLang="ru-RU"/>
              <a:pPr>
                <a:defRPr/>
              </a:pPr>
              <a:t>‹#›</a:t>
            </a:fld>
            <a:endParaRPr lang="uk-UA" alt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9D6069-5F7A-4C3F-810E-3E8F69495FC2}" type="slidenum">
              <a:rPr lang="uk-UA" altLang="ru-RU"/>
              <a:pPr>
                <a:defRPr/>
              </a:pPr>
              <a:t>‹#›</a:t>
            </a:fld>
            <a:endParaRPr lang="uk-UA" alt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lIns="77925" tIns="38963" rIns="77925" bIns="38963"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lIns="77925" tIns="38963" rIns="77925" bIns="38963"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87678A-7F80-443C-8955-1ABD29A2688A}" type="slidenum">
              <a:rPr lang="uk-UA" altLang="ru-RU"/>
              <a:pPr>
                <a:defRPr/>
              </a:pPr>
              <a:t>‹#›</a:t>
            </a:fld>
            <a:endParaRPr lang="uk-UA" altLang="ru-RU" dirty="0"/>
          </a:p>
        </p:txBody>
      </p:sp>
    </p:spTree>
    <p:extLst>
      <p:ext uri="{BB962C8B-B14F-4D97-AF65-F5344CB8AC3E}">
        <p14:creationId xmlns:p14="http://schemas.microsoft.com/office/powerpoint/2010/main" xmlns="" val="1670277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8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1370013" y="577453"/>
            <a:ext cx="7315201" cy="1251347"/>
          </a:xfrm>
          <a:prstGeom prst="rect">
            <a:avLst/>
          </a:prstGeom>
          <a:ln w="12700">
            <a:miter lim="400000"/>
          </a:ln>
        </p:spPr>
        <p:txBody>
          <a:bodyPr lIns="38961" tIns="38961" rIns="38961" bIns="38961" anchor="ctr"/>
          <a:lstStyle/>
          <a:p>
            <a:endParaRPr/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5103813" y="1828800"/>
            <a:ext cx="3581401" cy="3314700"/>
          </a:xfrm>
          <a:prstGeom prst="rect">
            <a:avLst/>
          </a:prstGeom>
          <a:ln w="12700">
            <a:miter lim="400000"/>
          </a:ln>
        </p:spPr>
        <p:txBody>
          <a:bodyPr lIns="38961" tIns="38961" rIns="38961" bIns="38961"/>
          <a:lstStyle/>
          <a:p>
            <a:endParaRPr/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8457436" y="4800885"/>
            <a:ext cx="229365" cy="232571"/>
          </a:xfrm>
          <a:prstGeom prst="rect">
            <a:avLst/>
          </a:prstGeom>
          <a:ln w="12700">
            <a:miter lim="400000"/>
          </a:ln>
        </p:spPr>
        <p:txBody>
          <a:bodyPr wrap="none" lIns="38961" tIns="38961" rIns="38961" bIns="38961" anchor="ctr">
            <a:spAutoFit/>
          </a:bodyPr>
          <a:lstStyle>
            <a:lvl1pPr algn="r">
              <a:defRPr sz="1000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ransition spd="med"/>
  <p:hf hdr="0" ftr="0" dt="0"/>
  <p:txStyles>
    <p:titleStyle>
      <a:lvl1pPr marL="0" marR="0" indent="0" algn="ctr" defTabSz="77925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7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1pPr>
      <a:lvl2pPr marL="0" marR="0" indent="0" algn="ctr" defTabSz="77925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7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2pPr>
      <a:lvl3pPr marL="0" marR="0" indent="0" algn="ctr" defTabSz="77925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7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3pPr>
      <a:lvl4pPr marL="0" marR="0" indent="0" algn="ctr" defTabSz="77925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7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4pPr>
      <a:lvl5pPr marL="0" marR="0" indent="0" algn="ctr" defTabSz="77925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7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5pPr>
      <a:lvl6pPr marL="0" marR="0" indent="0" algn="ctr" defTabSz="77925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7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6pPr>
      <a:lvl7pPr marL="0" marR="0" indent="0" algn="ctr" defTabSz="77925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7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7pPr>
      <a:lvl8pPr marL="0" marR="0" indent="0" algn="ctr" defTabSz="77925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7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8pPr>
      <a:lvl9pPr marL="0" marR="0" indent="0" algn="ctr" defTabSz="77925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7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9pPr>
    </p:titleStyle>
    <p:bodyStyle>
      <a:lvl1pPr marL="292219" marR="0" indent="-292219" algn="l" defTabSz="779252" rtl="0" latinLnBrk="0">
        <a:lnSpc>
          <a:spcPct val="100000"/>
        </a:lnSpc>
        <a:spcBef>
          <a:spcPts val="597"/>
        </a:spcBef>
        <a:spcAft>
          <a:spcPts val="0"/>
        </a:spcAft>
        <a:buClrTx/>
        <a:buSzPct val="100000"/>
        <a:buFont typeface="Arial"/>
        <a:buChar char="»"/>
        <a:tabLst/>
        <a:defRPr sz="27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1pPr>
      <a:lvl2pPr marL="667930" marR="0" indent="-278304" algn="l" defTabSz="779252" rtl="0" latinLnBrk="0">
        <a:lnSpc>
          <a:spcPct val="100000"/>
        </a:lnSpc>
        <a:spcBef>
          <a:spcPts val="597"/>
        </a:spcBef>
        <a:spcAft>
          <a:spcPts val="0"/>
        </a:spcAft>
        <a:buClrTx/>
        <a:buSzPct val="100000"/>
        <a:buFont typeface="Arial"/>
        <a:buChar char="–"/>
        <a:tabLst/>
        <a:defRPr sz="27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2pPr>
      <a:lvl3pPr marL="1039002" marR="0" indent="-259751" algn="l" defTabSz="779252" rtl="0" latinLnBrk="0">
        <a:lnSpc>
          <a:spcPct val="100000"/>
        </a:lnSpc>
        <a:spcBef>
          <a:spcPts val="597"/>
        </a:spcBef>
        <a:spcAft>
          <a:spcPts val="0"/>
        </a:spcAft>
        <a:buClrTx/>
        <a:buSzPct val="100000"/>
        <a:buFont typeface="Arial"/>
        <a:buChar char="•"/>
        <a:tabLst/>
        <a:defRPr sz="27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3pPr>
      <a:lvl4pPr marL="1480578" marR="0" indent="-311701" algn="l" defTabSz="779252" rtl="0" latinLnBrk="0">
        <a:lnSpc>
          <a:spcPct val="100000"/>
        </a:lnSpc>
        <a:spcBef>
          <a:spcPts val="597"/>
        </a:spcBef>
        <a:spcAft>
          <a:spcPts val="0"/>
        </a:spcAft>
        <a:buClrTx/>
        <a:buSzPct val="100000"/>
        <a:buFont typeface="Arial"/>
        <a:buChar char="–"/>
        <a:tabLst/>
        <a:defRPr sz="27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4pPr>
      <a:lvl5pPr marL="1904837" marR="0" indent="-346334" algn="l" defTabSz="779252" rtl="0" latinLnBrk="0">
        <a:lnSpc>
          <a:spcPct val="100000"/>
        </a:lnSpc>
        <a:spcBef>
          <a:spcPts val="597"/>
        </a:spcBef>
        <a:spcAft>
          <a:spcPts val="0"/>
        </a:spcAft>
        <a:buClrTx/>
        <a:buSzPct val="100000"/>
        <a:buFont typeface="Arial"/>
        <a:buChar char="»"/>
        <a:tabLst/>
        <a:defRPr sz="27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5pPr>
      <a:lvl6pPr marL="2294463" marR="0" indent="-346334" algn="l" defTabSz="779252" rtl="0" latinLnBrk="0">
        <a:lnSpc>
          <a:spcPct val="100000"/>
        </a:lnSpc>
        <a:spcBef>
          <a:spcPts val="597"/>
        </a:spcBef>
        <a:spcAft>
          <a:spcPts val="0"/>
        </a:spcAft>
        <a:buClrTx/>
        <a:buSzPct val="100000"/>
        <a:buFont typeface="Arial"/>
        <a:buChar char="•"/>
        <a:tabLst/>
        <a:defRPr sz="27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6pPr>
      <a:lvl7pPr marL="2684089" marR="0" indent="-346334" algn="l" defTabSz="779252" rtl="0" latinLnBrk="0">
        <a:lnSpc>
          <a:spcPct val="100000"/>
        </a:lnSpc>
        <a:spcBef>
          <a:spcPts val="597"/>
        </a:spcBef>
        <a:spcAft>
          <a:spcPts val="0"/>
        </a:spcAft>
        <a:buClrTx/>
        <a:buSzPct val="100000"/>
        <a:buFont typeface="Arial"/>
        <a:buChar char="•"/>
        <a:tabLst/>
        <a:defRPr sz="27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7pPr>
      <a:lvl8pPr marL="3073715" marR="0" indent="-346334" algn="l" defTabSz="779252" rtl="0" latinLnBrk="0">
        <a:lnSpc>
          <a:spcPct val="100000"/>
        </a:lnSpc>
        <a:spcBef>
          <a:spcPts val="597"/>
        </a:spcBef>
        <a:spcAft>
          <a:spcPts val="0"/>
        </a:spcAft>
        <a:buClrTx/>
        <a:buSzPct val="100000"/>
        <a:buFont typeface="Arial"/>
        <a:buChar char="•"/>
        <a:tabLst/>
        <a:defRPr sz="27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8pPr>
      <a:lvl9pPr marL="3463341" marR="0" indent="-346334" algn="l" defTabSz="779252" rtl="0" latinLnBrk="0">
        <a:lnSpc>
          <a:spcPct val="100000"/>
        </a:lnSpc>
        <a:spcBef>
          <a:spcPts val="597"/>
        </a:spcBef>
        <a:spcAft>
          <a:spcPts val="0"/>
        </a:spcAft>
        <a:buClrTx/>
        <a:buSzPct val="100000"/>
        <a:buFont typeface="Arial"/>
        <a:buChar char="•"/>
        <a:tabLst/>
        <a:defRPr sz="2700" b="0" i="0" u="none" strike="noStrike" cap="none" spc="0" baseline="0">
          <a:ln>
            <a:noFill/>
          </a:ln>
          <a:solidFill>
            <a:srgbClr val="000000"/>
          </a:solidFill>
          <a:uFillTx/>
          <a:latin typeface="Times New Roman"/>
          <a:ea typeface="Times New Roman"/>
          <a:cs typeface="Times New Roman"/>
          <a:sym typeface="Times New Roman"/>
        </a:defRPr>
      </a:lvl9pPr>
    </p:bodyStyle>
    <p:otherStyle>
      <a:lvl1pPr marL="0" marR="0" indent="0" algn="r" defTabSz="77925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1pPr>
      <a:lvl2pPr marL="0" marR="0" indent="0" algn="r" defTabSz="77925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2pPr>
      <a:lvl3pPr marL="0" marR="0" indent="0" algn="r" defTabSz="77925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3pPr>
      <a:lvl4pPr marL="0" marR="0" indent="0" algn="r" defTabSz="77925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4pPr>
      <a:lvl5pPr marL="0" marR="0" indent="0" algn="r" defTabSz="77925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5pPr>
      <a:lvl6pPr marL="0" marR="0" indent="0" algn="r" defTabSz="77925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6pPr>
      <a:lvl7pPr marL="0" marR="0" indent="0" algn="r" defTabSz="77925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7pPr>
      <a:lvl8pPr marL="0" marR="0" indent="0" algn="r" defTabSz="77925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8pPr>
      <a:lvl9pPr marL="0" marR="0" indent="0" algn="r" defTabSz="77925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po.int/romarin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hyperlink" Target="http://www.uipv.org/" TargetMode="External"/><Relationship Id="rId4" Type="http://schemas.openxmlformats.org/officeDocument/2006/relationships/hyperlink" Target="https://www.tmdn.org/tmview/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1.png"/><Relationship Id="rId5" Type="http://schemas.openxmlformats.org/officeDocument/2006/relationships/image" Target="../media/image9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 bwMode="auto">
          <a:xfrm>
            <a:off x="694205" y="974912"/>
            <a:ext cx="7772400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24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Секреты успешной защиты </a:t>
            </a:r>
            <a:endParaRPr lang="ru-RU" altLang="ru-RU" sz="24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altLang="ru-RU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интернет-бренда </a:t>
            </a:r>
            <a:r>
              <a:rPr lang="ru-RU" altLang="ru-RU" sz="24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за </a:t>
            </a:r>
            <a:r>
              <a:rPr lang="ru-RU" altLang="ru-RU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рубежом</a:t>
            </a:r>
            <a:endParaRPr lang="uk-UA" altLang="ru-RU" sz="24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12"/>
          <p:cNvSpPr txBox="1">
            <a:spLocks noChangeArrowheads="1"/>
          </p:cNvSpPr>
          <p:nvPr/>
        </p:nvSpPr>
        <p:spPr bwMode="auto">
          <a:xfrm>
            <a:off x="952966" y="2262855"/>
            <a:ext cx="7254875" cy="2135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</a:pPr>
            <a:r>
              <a:rPr lang="ru-RU" altLang="ru-RU" sz="1400" b="1" dirty="0">
                <a:solidFill>
                  <a:schemeClr val="bg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ЮЛИЯ МАЦЮК</a:t>
            </a:r>
          </a:p>
          <a:p>
            <a:pPr algn="ctr" eaLnBrk="1" hangingPunct="1">
              <a:spcBef>
                <a:spcPct val="20000"/>
              </a:spcBef>
            </a:pPr>
            <a:r>
              <a:rPr lang="uk-UA" altLang="ru-RU" sz="1400" b="1" dirty="0">
                <a:solidFill>
                  <a:schemeClr val="bg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юрист </a:t>
            </a:r>
            <a:r>
              <a:rPr lang="ru-RU" altLang="ru-RU" sz="1400" b="1" dirty="0">
                <a:solidFill>
                  <a:schemeClr val="bg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патентно-юридического агентства «Синергия»</a:t>
            </a:r>
          </a:p>
          <a:p>
            <a:pPr algn="ctr">
              <a:buFont typeface="Arial" pitchFamily="34" charset="0"/>
              <a:buNone/>
            </a:pPr>
            <a:endParaRPr lang="ru-RU" altLang="ru-RU" sz="1400" dirty="0">
              <a:solidFill>
                <a:schemeClr val="bg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Font typeface="Arial" pitchFamily="34" charset="0"/>
              <a:buNone/>
            </a:pPr>
            <a:r>
              <a:rPr lang="ru-RU" altLang="ru-RU" sz="1400" dirty="0">
                <a:solidFill>
                  <a:schemeClr val="bg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Украина, г. Киев, ул. Пушкинская, 33, </a:t>
            </a:r>
            <a:r>
              <a:rPr lang="ru-RU" altLang="ru-RU" sz="1400" dirty="0" smtClean="0">
                <a:solidFill>
                  <a:schemeClr val="bg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оф.9</a:t>
            </a:r>
            <a:endParaRPr lang="ru-RU" altLang="ru-RU" sz="1400" dirty="0">
              <a:solidFill>
                <a:schemeClr val="bg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Font typeface="Arial" pitchFamily="34" charset="0"/>
              <a:buNone/>
            </a:pPr>
            <a:r>
              <a:rPr lang="ru-RU" altLang="ru-RU" sz="1400" dirty="0">
                <a:solidFill>
                  <a:schemeClr val="bg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тел. +38 (044) 331 65 46 </a:t>
            </a:r>
          </a:p>
          <a:p>
            <a:pPr algn="ctr">
              <a:buFont typeface="Arial" pitchFamily="34" charset="0"/>
              <a:buNone/>
            </a:pPr>
            <a:r>
              <a:rPr lang="ru-RU" altLang="ru-RU" sz="1400" dirty="0">
                <a:solidFill>
                  <a:schemeClr val="bg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факс: +38 (044) 278 74 16 </a:t>
            </a:r>
          </a:p>
          <a:p>
            <a:pPr algn="ctr"/>
            <a:r>
              <a:rPr lang="en-US" altLang="ru-RU" sz="1400" dirty="0" smtClean="0">
                <a:solidFill>
                  <a:schemeClr val="bg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ru-RU" altLang="ru-RU" sz="1400" dirty="0" smtClean="0">
                <a:solidFill>
                  <a:schemeClr val="bg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ail: </a:t>
            </a:r>
            <a:r>
              <a:rPr lang="en-US" altLang="ru-RU" sz="1400" dirty="0" smtClean="0">
                <a:solidFill>
                  <a:schemeClr val="bg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y.matsiuk@synergy.ua</a:t>
            </a:r>
            <a:endParaRPr lang="ru-RU" altLang="ru-RU" sz="1400" dirty="0" smtClean="0">
              <a:solidFill>
                <a:schemeClr val="bg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altLang="ru-RU" sz="1400" dirty="0" smtClean="0">
                <a:solidFill>
                  <a:schemeClr val="bg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www.synergy.ua</a:t>
            </a:r>
            <a:endParaRPr lang="ru-RU" altLang="ru-RU" sz="1400" dirty="0">
              <a:solidFill>
                <a:schemeClr val="bg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 eaLnBrk="1" hangingPunct="1">
              <a:spcBef>
                <a:spcPct val="20000"/>
              </a:spcBef>
            </a:pPr>
            <a:endParaRPr lang="ru-RU" altLang="ru-RU" b="1" dirty="0"/>
          </a:p>
        </p:txBody>
      </p:sp>
      <p:pic>
        <p:nvPicPr>
          <p:cNvPr id="6" name="Picture 2" descr="Y:\POS материалы Синергия\лого\Synergy_logo_RU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2392" y="143123"/>
            <a:ext cx="1956021" cy="562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51730" y="4101085"/>
            <a:ext cx="165735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Номер слайда 6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uk-UA" smtClean="0"/>
              <a:pPr/>
              <a:t>1</a:t>
            </a:fld>
            <a:endParaRPr lang="uk-UA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Содержимое 9"/>
          <p:cNvSpPr>
            <a:spLocks noGrp="1"/>
          </p:cNvSpPr>
          <p:nvPr>
            <p:ph sz="half" idx="2"/>
          </p:nvPr>
        </p:nvSpPr>
        <p:spPr>
          <a:xfrm>
            <a:off x="2218413" y="971550"/>
            <a:ext cx="4715787" cy="3136216"/>
          </a:xfrm>
        </p:spPr>
        <p:txBody>
          <a:bodyPr/>
          <a:lstStyle/>
          <a:p>
            <a:pPr algn="ctr">
              <a:buFont typeface="Arial" charset="0"/>
              <a:buNone/>
            </a:pPr>
            <a:endParaRPr lang="uk-UA" altLang="ru-RU" b="1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0" lvl="0" indent="0" algn="just" defTabSz="914400">
              <a:spcBef>
                <a:spcPts val="0"/>
              </a:spcBef>
              <a:buSzTx/>
              <a:buNone/>
            </a:pPr>
            <a:endParaRPr lang="ru-RU" sz="1800" b="1" kern="1200" dirty="0" smtClean="0">
              <a:solidFill>
                <a:prstClr val="black"/>
              </a:solidFill>
              <a:latin typeface="Arial" pitchFamily="34" charset="0"/>
              <a:ea typeface="Tahoma" panose="020B0604030504040204" pitchFamily="34" charset="0"/>
              <a:cs typeface="Arial" pitchFamily="34" charset="0"/>
            </a:endParaRPr>
          </a:p>
          <a:p>
            <a:pPr marL="0" lvl="0" indent="0" algn="just" defTabSz="914400">
              <a:spcBef>
                <a:spcPts val="0"/>
              </a:spcBef>
              <a:buSzTx/>
              <a:buNone/>
            </a:pPr>
            <a:endParaRPr lang="ru-RU" sz="1800" b="1" kern="1200" dirty="0">
              <a:solidFill>
                <a:prstClr val="black"/>
              </a:solidFill>
              <a:latin typeface="Arial" pitchFamily="34" charset="0"/>
              <a:ea typeface="Tahoma" panose="020B0604030504040204" pitchFamily="34" charset="0"/>
              <a:cs typeface="Arial" pitchFamily="34" charset="0"/>
            </a:endParaRPr>
          </a:p>
          <a:p>
            <a:pPr marL="0" lvl="0" indent="0" algn="ctr" defTabSz="914400">
              <a:spcBef>
                <a:spcPts val="0"/>
              </a:spcBef>
              <a:buSzTx/>
              <a:buNone/>
            </a:pPr>
            <a:r>
              <a:rPr lang="en-US" sz="4400" b="1" kern="1200" dirty="0" smtClean="0">
                <a:solidFill>
                  <a:schemeClr val="accent6">
                    <a:lumMod val="75000"/>
                  </a:schemeClr>
                </a:solidFill>
                <a:latin typeface="Berlin Sans FB" pitchFamily="34" charset="0"/>
                <a:ea typeface="Tahoma" panose="020B0604030504040204" pitchFamily="34" charset="0"/>
                <a:cs typeface="Arial" pitchFamily="34" charset="0"/>
              </a:rPr>
              <a:t>SOFT</a:t>
            </a:r>
            <a:endParaRPr lang="ru-RU" sz="4400" b="1" kern="1200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ahoma" panose="020B0604030504040204" pitchFamily="34" charset="0"/>
              <a:cs typeface="Arial" pitchFamily="34" charset="0"/>
            </a:endParaRPr>
          </a:p>
          <a:p>
            <a:pPr marL="0" lvl="0" indent="0" algn="just" defTabSz="914400">
              <a:spcBef>
                <a:spcPts val="0"/>
              </a:spcBef>
              <a:buSzTx/>
              <a:buNone/>
            </a:pPr>
            <a:endParaRPr lang="ru-RU" sz="1800" b="1" kern="1200" dirty="0">
              <a:solidFill>
                <a:prstClr val="black"/>
              </a:solidFill>
              <a:latin typeface="Arial" pitchFamily="34" charset="0"/>
              <a:ea typeface="Tahoma" panose="020B0604030504040204" pitchFamily="34" charset="0"/>
              <a:cs typeface="Arial" pitchFamily="34" charset="0"/>
            </a:endParaRPr>
          </a:p>
          <a:p>
            <a:pPr marL="0" lvl="0" indent="0" algn="just" defTabSz="914400">
              <a:spcBef>
                <a:spcPts val="0"/>
              </a:spcBef>
              <a:buSzTx/>
              <a:buNone/>
            </a:pPr>
            <a:endParaRPr lang="ru-RU" sz="1800" b="1" kern="1200" dirty="0">
              <a:solidFill>
                <a:prstClr val="black"/>
              </a:solidFill>
              <a:latin typeface="Arial" pitchFamily="34" charset="0"/>
              <a:ea typeface="Tahoma" panose="020B0604030504040204" pitchFamily="34" charset="0"/>
              <a:cs typeface="Arial" pitchFamily="34" charset="0"/>
            </a:endParaRPr>
          </a:p>
          <a:p>
            <a:pPr marL="0" lvl="0" indent="0" algn="just" defTabSz="914400">
              <a:spcBef>
                <a:spcPts val="0"/>
              </a:spcBef>
              <a:buSzTx/>
              <a:buNone/>
            </a:pPr>
            <a:r>
              <a:rPr lang="ru-RU" sz="1800" b="1" kern="1200" dirty="0" smtClean="0">
                <a:solidFill>
                  <a:prstClr val="black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Является общеупотребимым, поэтому не может принадлежать одному лицу. </a:t>
            </a:r>
            <a:endParaRPr lang="ru-RU" sz="1800" b="1" kern="1200" dirty="0">
              <a:solidFill>
                <a:prstClr val="black"/>
              </a:solidFill>
              <a:latin typeface="Arial" pitchFamily="34" charset="0"/>
              <a:ea typeface="+mn-ea"/>
              <a:cs typeface="Arial" pitchFamily="34" charset="0"/>
            </a:endParaRPr>
          </a:p>
          <a:p>
            <a:endParaRPr lang="uk-UA" altLang="ru-RU" dirty="0" smtClean="0"/>
          </a:p>
        </p:txBody>
      </p:sp>
      <p:pic>
        <p:nvPicPr>
          <p:cNvPr id="7" name="Picture 2" descr="Y:\POS материалы Синергия\лого\Synergy_logo_RU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2392" y="143123"/>
            <a:ext cx="1956021" cy="562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453229" y="809914"/>
            <a:ext cx="8229600" cy="923635"/>
          </a:xfrm>
        </p:spPr>
        <p:txBody>
          <a:bodyPr/>
          <a:lstStyle/>
          <a:p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Arial (Заголовки)"/>
                <a:cs typeface="Tahoma" pitchFamily="34" charset="0"/>
              </a:rPr>
              <a:t>Чего нужно избегать:</a:t>
            </a:r>
            <a:endParaRPr lang="ru-RU" altLang="ru-RU" sz="2400" dirty="0" smtClean="0"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87678A-7F80-443C-8955-1ABD29A2688A}" type="slidenum">
              <a:rPr lang="uk-UA" altLang="ru-RU" smtClean="0"/>
              <a:pPr>
                <a:defRPr/>
              </a:pPr>
              <a:t>10</a:t>
            </a:fld>
            <a:endParaRPr lang="uk-UA" altLang="ru-RU" dirty="0"/>
          </a:p>
        </p:txBody>
      </p:sp>
    </p:spTree>
    <p:extLst>
      <p:ext uri="{BB962C8B-B14F-4D97-AF65-F5344CB8AC3E}">
        <p14:creationId xmlns:p14="http://schemas.microsoft.com/office/powerpoint/2010/main" xmlns="" val="2563508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438313" y="777014"/>
            <a:ext cx="8229600" cy="528638"/>
          </a:xfrm>
        </p:spPr>
        <p:txBody>
          <a:bodyPr/>
          <a:lstStyle/>
          <a:p>
            <a:r>
              <a:rPr lang="ru-RU" altLang="ru-RU" sz="2400" b="1" dirty="0" smtClean="0">
                <a:solidFill>
                  <a:srgbClr val="E36C0A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Как проверить название?</a:t>
            </a:r>
          </a:p>
        </p:txBody>
      </p:sp>
      <p:sp>
        <p:nvSpPr>
          <p:cNvPr id="8195" name="Объект 2"/>
          <p:cNvSpPr>
            <a:spLocks noGrp="1"/>
          </p:cNvSpPr>
          <p:nvPr>
            <p:ph idx="1"/>
          </p:nvPr>
        </p:nvSpPr>
        <p:spPr>
          <a:xfrm>
            <a:off x="1052566" y="1569971"/>
            <a:ext cx="7615347" cy="2894721"/>
          </a:xfrm>
        </p:spPr>
        <p:txBody>
          <a:bodyPr/>
          <a:lstStyle/>
          <a:p>
            <a:pPr algn="just">
              <a:spcBef>
                <a:spcPts val="500"/>
              </a:spcBef>
              <a:buFont typeface="Wingdings" pitchFamily="2" charset="2"/>
              <a:buChar char="q"/>
              <a:defRPr/>
            </a:pPr>
            <a:r>
              <a:rPr lang="ru-RU" altLang="ru-RU" sz="1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Проверить в сети </a:t>
            </a:r>
            <a:r>
              <a:rPr lang="ru-RU" altLang="ru-RU" sz="1600" b="1" dirty="0" smtClean="0">
                <a:solidFill>
                  <a:srgbClr val="E36C0A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Интернет</a:t>
            </a:r>
            <a:r>
              <a:rPr lang="ru-RU" altLang="ru-RU" sz="1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;</a:t>
            </a:r>
          </a:p>
          <a:p>
            <a:pPr marL="265113" indent="-265113" algn="just">
              <a:spcBef>
                <a:spcPts val="500"/>
              </a:spcBef>
              <a:buFont typeface="Wingdings" pitchFamily="2" charset="2"/>
              <a:buChar char="q"/>
              <a:defRPr/>
            </a:pPr>
            <a:r>
              <a:rPr lang="ru-RU" altLang="ru-RU" sz="1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Проверить </a:t>
            </a:r>
            <a:r>
              <a:rPr lang="ru-RU" altLang="ru-RU" sz="1600" b="1" dirty="0" smtClean="0">
                <a:solidFill>
                  <a:srgbClr val="E36C0A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в открытых источниках </a:t>
            </a:r>
            <a:r>
              <a:rPr lang="ru-RU" altLang="ru-RU" sz="1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наличие похожих зарегистрированных и поданных на регистрацию ТМ</a:t>
            </a:r>
            <a:r>
              <a:rPr lang="uk-UA" altLang="ru-RU" sz="1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: </a:t>
            </a:r>
          </a:p>
          <a:p>
            <a:pPr marL="265113" indent="0">
              <a:spcBef>
                <a:spcPts val="500"/>
              </a:spcBef>
              <a:buNone/>
              <a:defRPr/>
            </a:pPr>
            <a:r>
              <a:rPr lang="en-US" altLang="ru-RU" sz="1600" b="1" dirty="0" smtClean="0">
                <a:latin typeface="Arial" pitchFamily="34" charset="0"/>
                <a:ea typeface="Tahoma" pitchFamily="34" charset="0"/>
                <a:cs typeface="Arial" pitchFamily="34" charset="0"/>
                <a:hlinkClick r:id="rId3"/>
              </a:rPr>
              <a:t>http://www.wipo.int/romarin/</a:t>
            </a:r>
            <a:r>
              <a:rPr lang="uk-UA" altLang="ru-RU" sz="1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</a:p>
          <a:p>
            <a:pPr marL="265113" indent="0">
              <a:spcBef>
                <a:spcPts val="500"/>
              </a:spcBef>
              <a:buNone/>
              <a:defRPr/>
            </a:pPr>
            <a:r>
              <a:rPr lang="en-US" altLang="ru-RU" sz="1600" b="1" dirty="0" smtClean="0">
                <a:latin typeface="Arial" pitchFamily="34" charset="0"/>
                <a:ea typeface="Tahoma" pitchFamily="34" charset="0"/>
                <a:cs typeface="Arial" pitchFamily="34" charset="0"/>
                <a:hlinkClick r:id="rId4"/>
              </a:rPr>
              <a:t>https://www.tmdn.org/tmview/</a:t>
            </a:r>
            <a:r>
              <a:rPr lang="uk-UA" altLang="ru-RU" sz="1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</a:p>
          <a:p>
            <a:pPr marL="265113" indent="0">
              <a:spcBef>
                <a:spcPts val="500"/>
              </a:spcBef>
              <a:buNone/>
              <a:defRPr/>
            </a:pPr>
            <a:r>
              <a:rPr lang="en-US" altLang="ru-RU" sz="1600" b="1" dirty="0" smtClean="0">
                <a:latin typeface="Arial" pitchFamily="34" charset="0"/>
                <a:ea typeface="Tahoma" pitchFamily="34" charset="0"/>
                <a:cs typeface="Arial" pitchFamily="34" charset="0"/>
                <a:hlinkClick r:id="rId5"/>
              </a:rPr>
              <a:t>http://www.uipv.org/</a:t>
            </a:r>
            <a:r>
              <a:rPr lang="uk-UA" altLang="ru-RU" sz="1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;</a:t>
            </a:r>
            <a:endParaRPr lang="ru-RU" altLang="ru-RU" sz="1600" b="1" dirty="0" smtClean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pPr algn="just">
              <a:spcBef>
                <a:spcPts val="500"/>
              </a:spcBef>
              <a:buFont typeface="Wingdings" pitchFamily="2" charset="2"/>
              <a:buChar char="q"/>
              <a:defRPr/>
            </a:pPr>
            <a:r>
              <a:rPr lang="ru-RU" altLang="ru-RU" sz="1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Заказать предварительный </a:t>
            </a:r>
            <a:r>
              <a:rPr lang="ru-RU" altLang="ru-RU" sz="1600" b="1" dirty="0" smtClean="0">
                <a:solidFill>
                  <a:srgbClr val="E36C0A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поиск на тождество и сходство</a:t>
            </a:r>
            <a:r>
              <a:rPr lang="ru-RU" altLang="ru-RU" sz="1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с зарегистрированными и/или поданными на регистрацию ТМ;</a:t>
            </a:r>
          </a:p>
          <a:p>
            <a:pPr algn="just">
              <a:buNone/>
              <a:defRPr/>
            </a:pPr>
            <a:endParaRPr lang="ru-RU" altLang="ru-RU" sz="1600" b="1" dirty="0" smtClean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pPr marL="0" indent="0" algn="just">
              <a:buNone/>
              <a:defRPr/>
            </a:pPr>
            <a:endParaRPr lang="ru-RU" altLang="ru-RU" sz="2000" b="1" dirty="0" smtClean="0">
              <a:latin typeface="Arial" pitchFamily="34" charset="0"/>
              <a:ea typeface="Tahoma" pitchFamily="34" charset="0"/>
              <a:cs typeface="Calibri" pitchFamily="34" charset="0"/>
            </a:endParaRPr>
          </a:p>
        </p:txBody>
      </p:sp>
      <p:pic>
        <p:nvPicPr>
          <p:cNvPr id="7" name="Picture 2" descr="Y:\POS материалы Синергия\лого\Synergy_logo_RUS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2392" y="143123"/>
            <a:ext cx="1956021" cy="562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D4988E-723F-451A-8BD0-B7A3CAB07714}" type="slidenum">
              <a:rPr lang="uk-UA" altLang="ru-RU" smtClean="0"/>
              <a:pPr>
                <a:defRPr/>
              </a:pPr>
              <a:t>11</a:t>
            </a:fld>
            <a:endParaRPr lang="uk-UA" alt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64" y="2057400"/>
            <a:ext cx="7686675" cy="2697956"/>
          </a:xfrm>
        </p:spPr>
        <p:txBody>
          <a:bodyPr/>
          <a:lstStyle/>
          <a:p>
            <a:pPr>
              <a:buClr>
                <a:srgbClr val="E36C0A"/>
              </a:buClr>
              <a:buFont typeface="Wingdings" pitchFamily="2" charset="2"/>
              <a:buChar char="q"/>
              <a:defRPr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Международная 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регистрация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(Мадридская</a:t>
            </a:r>
            <a:r>
              <a:rPr lang="uk-UA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k-UA" sz="2000" b="1" dirty="0">
                <a:latin typeface="Arial" pitchFamily="34" charset="0"/>
                <a:cs typeface="Arial" pitchFamily="34" charset="0"/>
              </a:rPr>
              <a:t>система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);</a:t>
            </a:r>
          </a:p>
          <a:p>
            <a:pPr>
              <a:buClr>
                <a:srgbClr val="E36C0A"/>
              </a:buClr>
              <a:buFont typeface="Wingdings" pitchFamily="2" charset="2"/>
              <a:buChar char="q"/>
              <a:defRPr/>
            </a:pPr>
            <a:endParaRPr lang="uk-UA" sz="2000" b="1" dirty="0">
              <a:latin typeface="Arial" pitchFamily="34" charset="0"/>
              <a:cs typeface="Arial" pitchFamily="34" charset="0"/>
            </a:endParaRPr>
          </a:p>
          <a:p>
            <a:pPr>
              <a:buClr>
                <a:srgbClr val="E36C0A"/>
              </a:buClr>
              <a:buFont typeface="Wingdings" pitchFamily="2" charset="2"/>
              <a:buChar char="q"/>
              <a:defRPr/>
            </a:pPr>
            <a:r>
              <a:rPr lang="ru-RU" sz="2000" b="1" dirty="0">
                <a:latin typeface="Arial" pitchFamily="34" charset="0"/>
                <a:cs typeface="Arial" pitchFamily="34" charset="0"/>
              </a:rPr>
              <a:t>Региональная регистрация (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EU Trade Mark)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0" indent="0">
              <a:buClr>
                <a:srgbClr val="E36C0A"/>
              </a:buClr>
              <a:buNone/>
              <a:defRPr/>
            </a:pPr>
            <a:r>
              <a:rPr lang="ru-RU" sz="2000" b="1" dirty="0"/>
              <a:t> </a:t>
            </a:r>
            <a:endParaRPr lang="ru-RU" sz="2000" b="1" dirty="0" smtClean="0"/>
          </a:p>
          <a:p>
            <a:pPr>
              <a:buClr>
                <a:srgbClr val="E36C0A"/>
              </a:buClr>
              <a:buFont typeface="Wingdings" pitchFamily="2" charset="2"/>
              <a:buChar char="q"/>
              <a:defRPr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Национальная регистрация</a:t>
            </a:r>
            <a:r>
              <a:rPr lang="ru-RU" sz="2000" b="1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Clr>
                <a:srgbClr val="E36C0A"/>
              </a:buClr>
              <a:buFont typeface="Wingdings" pitchFamily="2" charset="2"/>
              <a:buChar char="q"/>
              <a:defRPr/>
            </a:pPr>
            <a:endParaRPr lang="ru-RU" sz="2000" b="1" dirty="0" smtClean="0">
              <a:latin typeface="Arial" pitchFamily="34" charset="0"/>
              <a:cs typeface="Arial" pitchFamily="34" charset="0"/>
            </a:endParaRPr>
          </a:p>
          <a:p>
            <a:pPr>
              <a:buClr>
                <a:srgbClr val="E36C0A"/>
              </a:buClr>
              <a:buFont typeface="Wingdings" pitchFamily="2" charset="2"/>
              <a:buChar char="q"/>
              <a:defRPr/>
            </a:pPr>
            <a:endParaRPr lang="ru-RU" sz="2000" b="1" dirty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  <a:defRPr/>
            </a:pPr>
            <a:endParaRPr lang="ru-RU" sz="20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None/>
              <a:defRPr/>
            </a:pPr>
            <a:endParaRPr lang="ru-RU" sz="2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219" name="Заголовок 1"/>
          <p:cNvSpPr>
            <a:spLocks noGrp="1"/>
          </p:cNvSpPr>
          <p:nvPr>
            <p:ph type="title"/>
          </p:nvPr>
        </p:nvSpPr>
        <p:spPr>
          <a:xfrm>
            <a:off x="509588" y="817233"/>
            <a:ext cx="8229600" cy="857250"/>
          </a:xfrm>
          <a:noFill/>
        </p:spPr>
        <p:txBody>
          <a:bodyPr/>
          <a:lstStyle/>
          <a:p>
            <a:r>
              <a:rPr lang="ru-RU" sz="2400" b="1" dirty="0" smtClean="0">
                <a:solidFill>
                  <a:srgbClr val="E36C0A"/>
                </a:solidFill>
              </a:rPr>
              <a:t>БЛОК 3: </a:t>
            </a:r>
            <a:r>
              <a:rPr lang="ru-RU" sz="2400" b="1" dirty="0">
                <a:solidFill>
                  <a:srgbClr val="E36C0A"/>
                </a:solidFill>
              </a:rPr>
              <a:t>Какую процедуру </a:t>
            </a:r>
            <a:r>
              <a:rPr lang="ru-RU" sz="2400" b="1" dirty="0" smtClean="0">
                <a:solidFill>
                  <a:srgbClr val="E36C0A"/>
                </a:solidFill>
              </a:rPr>
              <a:t>выбрать?</a:t>
            </a:r>
            <a:endParaRPr lang="uk-UA" altLang="ru-RU" sz="2400" b="1" dirty="0" smtClean="0">
              <a:solidFill>
                <a:srgbClr val="E36C0A"/>
              </a:solidFill>
              <a:latin typeface="Arial (Заголовки)"/>
            </a:endParaRPr>
          </a:p>
        </p:txBody>
      </p:sp>
      <p:pic>
        <p:nvPicPr>
          <p:cNvPr id="5" name="Picture 2" descr="Y:\POS материалы Синергия\лого\Synergy_logo_RU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2392" y="143123"/>
            <a:ext cx="1956021" cy="562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D4988E-723F-451A-8BD0-B7A3CAB07714}" type="slidenum">
              <a:rPr lang="uk-UA" altLang="ru-RU" smtClean="0"/>
              <a:pPr>
                <a:defRPr/>
              </a:pPr>
              <a:t>12</a:t>
            </a:fld>
            <a:endParaRPr lang="uk-UA" alt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Заголовок 1"/>
          <p:cNvSpPr>
            <a:spLocks noGrp="1"/>
          </p:cNvSpPr>
          <p:nvPr>
            <p:ph type="title"/>
          </p:nvPr>
        </p:nvSpPr>
        <p:spPr>
          <a:xfrm>
            <a:off x="493083" y="763864"/>
            <a:ext cx="8229600" cy="803672"/>
          </a:xfrm>
          <a:noFill/>
        </p:spPr>
        <p:txBody>
          <a:bodyPr/>
          <a:lstStyle/>
          <a:p>
            <a:r>
              <a:rPr lang="ru-RU" sz="2000" b="1" dirty="0" smtClean="0">
                <a:solidFill>
                  <a:srgbClr val="E36C0A"/>
                </a:solidFill>
                <a:latin typeface="Arial" pitchFamily="34" charset="0"/>
                <a:cs typeface="Arial" pitchFamily="34" charset="0"/>
              </a:rPr>
              <a:t>Мадридская </a:t>
            </a:r>
            <a:r>
              <a:rPr lang="ru-RU" sz="2000" b="1" dirty="0">
                <a:solidFill>
                  <a:srgbClr val="E36C0A"/>
                </a:solidFill>
                <a:latin typeface="Arial" pitchFamily="34" charset="0"/>
                <a:cs typeface="Arial" pitchFamily="34" charset="0"/>
              </a:rPr>
              <a:t>система международной </a:t>
            </a:r>
            <a:r>
              <a:rPr lang="ru-RU" sz="2000" b="1" dirty="0" smtClean="0">
                <a:solidFill>
                  <a:srgbClr val="E36C0A"/>
                </a:solidFill>
                <a:latin typeface="Arial" pitchFamily="34" charset="0"/>
                <a:cs typeface="Arial" pitchFamily="34" charset="0"/>
              </a:rPr>
              <a:t>регистрации ТМ</a:t>
            </a:r>
            <a:endParaRPr lang="uk-UA" altLang="ru-RU" sz="2000" b="1" dirty="0" smtClean="0">
              <a:solidFill>
                <a:srgbClr val="E36C0A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Объект 8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029386" y="1496942"/>
            <a:ext cx="2771121" cy="2592288"/>
          </a:xfrm>
        </p:spPr>
      </p:pic>
      <p:pic>
        <p:nvPicPr>
          <p:cNvPr id="7" name="Picture 2" descr="Y:\POS материалы Синергия\лого\Synergy_logo_RU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2392" y="143123"/>
            <a:ext cx="1956021" cy="562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D4988E-723F-451A-8BD0-B7A3CAB07714}" type="slidenum">
              <a:rPr lang="uk-UA" altLang="ru-RU" smtClean="0"/>
              <a:pPr>
                <a:defRPr/>
              </a:pPr>
              <a:t>13</a:t>
            </a:fld>
            <a:endParaRPr lang="uk-UA" alt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Объект 8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357439" y="1714500"/>
            <a:ext cx="4416425" cy="2778919"/>
          </a:xfrm>
        </p:spPr>
      </p:pic>
      <p:sp>
        <p:nvSpPr>
          <p:cNvPr id="14340" name="Заголовок 1"/>
          <p:cNvSpPr>
            <a:spLocks noGrp="1"/>
          </p:cNvSpPr>
          <p:nvPr>
            <p:ph type="title"/>
          </p:nvPr>
        </p:nvSpPr>
        <p:spPr>
          <a:xfrm>
            <a:off x="500063" y="665629"/>
            <a:ext cx="8229600" cy="867335"/>
          </a:xfrm>
          <a:noFill/>
        </p:spPr>
        <p:txBody>
          <a:bodyPr/>
          <a:lstStyle/>
          <a:p>
            <a:r>
              <a:rPr lang="ru-RU" sz="2000" b="1" dirty="0" smtClean="0">
                <a:solidFill>
                  <a:srgbClr val="E36C0A"/>
                </a:solidFill>
              </a:rPr>
              <a:t>Региональная процедура регистрации ТМ</a:t>
            </a:r>
            <a:br>
              <a:rPr lang="ru-RU" sz="2000" b="1" dirty="0" smtClean="0">
                <a:solidFill>
                  <a:srgbClr val="E36C0A"/>
                </a:solidFill>
              </a:rPr>
            </a:br>
            <a:r>
              <a:rPr lang="en-US" sz="2000" b="1" dirty="0" smtClean="0">
                <a:solidFill>
                  <a:srgbClr val="E36C0A"/>
                </a:solidFill>
              </a:rPr>
              <a:t>European Union Trade Mark</a:t>
            </a:r>
            <a:r>
              <a:rPr lang="uk-UA" sz="2000" b="1" dirty="0" smtClean="0">
                <a:solidFill>
                  <a:srgbClr val="E36C0A"/>
                </a:solidFill>
              </a:rPr>
              <a:t> (</a:t>
            </a:r>
            <a:r>
              <a:rPr lang="en-US" sz="2000" b="1" dirty="0" smtClean="0">
                <a:solidFill>
                  <a:srgbClr val="E36C0A"/>
                </a:solidFill>
              </a:rPr>
              <a:t>EUTM)</a:t>
            </a:r>
            <a:endParaRPr lang="uk-UA" altLang="ru-RU" sz="2000" b="1" dirty="0" smtClean="0">
              <a:solidFill>
                <a:srgbClr val="E36C0A"/>
              </a:solidFill>
            </a:endParaRPr>
          </a:p>
        </p:txBody>
      </p:sp>
      <p:pic>
        <p:nvPicPr>
          <p:cNvPr id="6" name="Picture 2" descr="Y:\POS материалы Синергия\лого\Synergy_logo_RU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2392" y="143123"/>
            <a:ext cx="1956021" cy="562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D4988E-723F-451A-8BD0-B7A3CAB07714}" type="slidenum">
              <a:rPr lang="uk-UA" altLang="ru-RU" smtClean="0"/>
              <a:pPr>
                <a:defRPr/>
              </a:pPr>
              <a:t>14</a:t>
            </a:fld>
            <a:endParaRPr lang="uk-UA" alt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474447726"/>
              </p:ext>
            </p:extLst>
          </p:nvPr>
        </p:nvGraphicFramePr>
        <p:xfrm>
          <a:off x="457200" y="757027"/>
          <a:ext cx="8229600" cy="31723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505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E36C0A"/>
                          </a:solidFill>
                          <a:latin typeface="Arial" pitchFamily="34" charset="0"/>
                          <a:cs typeface="Arial" pitchFamily="34" charset="0"/>
                        </a:rPr>
                        <a:t>      Региональная заявка</a:t>
                      </a:r>
                      <a:endParaRPr lang="uk-UA" sz="1400" dirty="0">
                        <a:solidFill>
                          <a:srgbClr val="E36C0A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4290" marB="34290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E36C0A"/>
                          </a:solidFill>
                          <a:latin typeface="Arial" pitchFamily="34" charset="0"/>
                          <a:cs typeface="Arial" pitchFamily="34" charset="0"/>
                        </a:rPr>
                        <a:t>Международная</a:t>
                      </a:r>
                      <a:r>
                        <a:rPr lang="ru-RU" sz="1400" baseline="0" dirty="0" smtClean="0">
                          <a:solidFill>
                            <a:srgbClr val="E36C0A"/>
                          </a:solidFill>
                          <a:latin typeface="Arial" pitchFamily="34" charset="0"/>
                          <a:cs typeface="Arial" pitchFamily="34" charset="0"/>
                        </a:rPr>
                        <a:t> заявка</a:t>
                      </a:r>
                      <a:endParaRPr lang="uk-UA" sz="1400" dirty="0">
                        <a:solidFill>
                          <a:srgbClr val="E36C0A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00100">
                <a:tc>
                  <a:txBody>
                    <a:bodyPr/>
                    <a:lstStyle/>
                    <a:p>
                      <a:pPr algn="ctr"/>
                      <a:r>
                        <a:rPr lang="ru-RU" sz="1400" b="1" i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      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       </a:t>
                      </a:r>
                      <a:r>
                        <a:rPr lang="en-US" sz="1400" b="1" i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European Union Intellectual</a:t>
                      </a:r>
                      <a:endParaRPr lang="ru-RU" sz="1400" b="1" i="0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1400" b="1" i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</a:t>
                      </a:r>
                      <a:r>
                        <a:rPr lang="en-US" sz="1400" b="1" i="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i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Property Office</a:t>
                      </a:r>
                      <a:r>
                        <a:rPr lang="ru-RU" sz="1400" b="1" i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(</a:t>
                      </a:r>
                      <a:r>
                        <a:rPr lang="en-US" sz="1400" b="1" i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EU</a:t>
                      </a:r>
                      <a:r>
                        <a:rPr lang="ru-RU" sz="1400" b="1" i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i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IPO</a:t>
                      </a:r>
                      <a:r>
                        <a:rPr lang="uk-UA" sz="1400" b="0" i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)</a:t>
                      </a:r>
                      <a:endParaRPr lang="ru-RU" sz="1400" b="1" i="0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/>
                      <a:endParaRPr lang="uk-UA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4290" marB="34290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               </a:t>
                      </a:r>
                    </a:p>
                    <a:p>
                      <a:pPr algn="ctr"/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                </a:t>
                      </a:r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World Intellectual Property</a:t>
                      </a:r>
                    </a:p>
                    <a:p>
                      <a:pPr algn="ctr"/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      Organization</a:t>
                      </a:r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WIPO)</a:t>
                      </a:r>
                      <a:endParaRPr lang="uk-UA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37624">
                <a:tc rowSpan="2">
                  <a:txBody>
                    <a:bodyPr/>
                    <a:lstStyle/>
                    <a:p>
                      <a:pPr algn="ctr"/>
                      <a:endParaRPr lang="ru-RU" sz="14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Пошлина за подачу заявки 1000 € </a:t>
                      </a:r>
                    </a:p>
                    <a:p>
                      <a:pPr algn="ctr"/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Электронная подача</a:t>
                      </a:r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заявки</a:t>
                      </a:r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 850 €</a:t>
                      </a:r>
                    </a:p>
                    <a:p>
                      <a:pPr algn="ctr"/>
                      <a:endParaRPr lang="en-US" sz="14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14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en-US" sz="14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5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до</a:t>
                      </a:r>
                      <a:r>
                        <a:rPr lang="ru-RU" sz="14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400" b="1" baseline="0" dirty="0" smtClean="0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r>
                        <a:rPr lang="ru-RU" sz="1400" b="1" baseline="0" dirty="0" smtClean="0">
                          <a:latin typeface="Arial" pitchFamily="34" charset="0"/>
                          <a:cs typeface="Arial" pitchFamily="34" charset="0"/>
                        </a:rPr>
                        <a:t> месяцев</a:t>
                      </a:r>
                      <a:endParaRPr lang="uk-UA" sz="14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4290" marB="3429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b="1" i="0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ru-RU" sz="1400" b="1" i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Указание </a:t>
                      </a:r>
                      <a:r>
                        <a:rPr lang="en-US" sz="1400" b="1" i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EU</a:t>
                      </a:r>
                      <a:r>
                        <a:rPr lang="ru-RU" sz="1400" b="1" i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400" b="1" i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IPO</a:t>
                      </a:r>
                      <a:endParaRPr lang="ru-RU" sz="1400" b="1" i="0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1550 </a:t>
                      </a:r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CHF</a:t>
                      </a:r>
                      <a:endParaRPr lang="uk-UA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4290" marB="3429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ru-RU" sz="1400" b="1" i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Указание всех стран </a:t>
                      </a:r>
                      <a:endParaRPr lang="en-US" sz="1400" b="1" i="0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ru-RU" sz="1400" b="1" i="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ЕС отдельно</a:t>
                      </a:r>
                      <a:endParaRPr lang="en-US" sz="1400" b="1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4018 </a:t>
                      </a:r>
                      <a:r>
                        <a:rPr lang="en-US" sz="14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CHF</a:t>
                      </a:r>
                      <a:endParaRPr lang="uk-UA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4290" marB="3429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3762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en-US" sz="14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до</a:t>
                      </a:r>
                      <a:r>
                        <a:rPr lang="ru-RU" sz="1400" b="1" baseline="0" dirty="0" smtClean="0">
                          <a:latin typeface="Arial" pitchFamily="34" charset="0"/>
                          <a:cs typeface="Arial" pitchFamily="34" charset="0"/>
                        </a:rPr>
                        <a:t> 18 месяцев</a:t>
                      </a:r>
                      <a:endParaRPr lang="uk-UA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4290" marB="3429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до</a:t>
                      </a:r>
                      <a:r>
                        <a:rPr lang="ru-RU" sz="1400" b="1" baseline="0" dirty="0" smtClean="0">
                          <a:latin typeface="Arial" pitchFamily="34" charset="0"/>
                          <a:cs typeface="Arial" pitchFamily="34" charset="0"/>
                        </a:rPr>
                        <a:t> 18 месяцев</a:t>
                      </a:r>
                      <a:endParaRPr lang="uk-UA" sz="14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uk-UA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34290" marB="3429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pic>
        <p:nvPicPr>
          <p:cNvPr id="15381" name="Picture 9" descr="http://www.martinimanna.com/wp-content/uploads/2016/02/logo_oami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7128" y="1179140"/>
            <a:ext cx="928687" cy="696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82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95558" y="1198890"/>
            <a:ext cx="892175" cy="696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Стрелка вниз 8"/>
          <p:cNvSpPr/>
          <p:nvPr/>
        </p:nvSpPr>
        <p:spPr>
          <a:xfrm>
            <a:off x="2428875" y="1071562"/>
            <a:ext cx="285750" cy="2143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uk-UA" dirty="0"/>
          </a:p>
        </p:txBody>
      </p:sp>
      <p:sp>
        <p:nvSpPr>
          <p:cNvPr id="10" name="Стрелка вниз 9"/>
          <p:cNvSpPr/>
          <p:nvPr/>
        </p:nvSpPr>
        <p:spPr>
          <a:xfrm>
            <a:off x="6500813" y="1071562"/>
            <a:ext cx="285750" cy="2143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uk-UA" dirty="0"/>
          </a:p>
        </p:txBody>
      </p:sp>
      <p:sp>
        <p:nvSpPr>
          <p:cNvPr id="11" name="Стрелка вниз 10"/>
          <p:cNvSpPr/>
          <p:nvPr/>
        </p:nvSpPr>
        <p:spPr>
          <a:xfrm>
            <a:off x="2428875" y="1982391"/>
            <a:ext cx="285750" cy="2143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uk-UA" dirty="0"/>
          </a:p>
        </p:txBody>
      </p:sp>
      <p:sp>
        <p:nvSpPr>
          <p:cNvPr id="12" name="Стрелка вниз 11"/>
          <p:cNvSpPr/>
          <p:nvPr/>
        </p:nvSpPr>
        <p:spPr>
          <a:xfrm>
            <a:off x="2449816" y="3023578"/>
            <a:ext cx="285750" cy="2143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uk-UA" dirty="0"/>
          </a:p>
        </p:txBody>
      </p:sp>
      <p:sp>
        <p:nvSpPr>
          <p:cNvPr id="13" name="Стрелка вниз 12"/>
          <p:cNvSpPr/>
          <p:nvPr/>
        </p:nvSpPr>
        <p:spPr>
          <a:xfrm>
            <a:off x="5429250" y="1982391"/>
            <a:ext cx="285750" cy="2143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uk-UA" dirty="0"/>
          </a:p>
        </p:txBody>
      </p:sp>
      <p:sp>
        <p:nvSpPr>
          <p:cNvPr id="14" name="Стрелка вниз 13"/>
          <p:cNvSpPr/>
          <p:nvPr/>
        </p:nvSpPr>
        <p:spPr>
          <a:xfrm>
            <a:off x="7429500" y="1982391"/>
            <a:ext cx="285750" cy="2143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uk-UA" dirty="0"/>
          </a:p>
        </p:txBody>
      </p:sp>
      <p:sp>
        <p:nvSpPr>
          <p:cNvPr id="15" name="Стрелка вниз 14"/>
          <p:cNvSpPr/>
          <p:nvPr/>
        </p:nvSpPr>
        <p:spPr>
          <a:xfrm>
            <a:off x="5408310" y="3058479"/>
            <a:ext cx="285750" cy="2143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uk-UA" dirty="0"/>
          </a:p>
        </p:txBody>
      </p:sp>
      <p:sp>
        <p:nvSpPr>
          <p:cNvPr id="16" name="Стрелка вниз 15"/>
          <p:cNvSpPr/>
          <p:nvPr/>
        </p:nvSpPr>
        <p:spPr>
          <a:xfrm>
            <a:off x="7429500" y="3058479"/>
            <a:ext cx="285750" cy="2143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uk-UA" dirty="0"/>
          </a:p>
        </p:txBody>
      </p:sp>
      <p:pic>
        <p:nvPicPr>
          <p:cNvPr id="18" name="Picture 2" descr="Y:\POS материалы Синергия\лого\Synergy_logo_RU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2392" y="143123"/>
            <a:ext cx="1956021" cy="562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Номер слайда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D4988E-723F-451A-8BD0-B7A3CAB07714}" type="slidenum">
              <a:rPr lang="uk-UA" altLang="ru-RU" smtClean="0"/>
              <a:pPr>
                <a:defRPr/>
              </a:pPr>
              <a:t>15</a:t>
            </a:fld>
            <a:endParaRPr lang="uk-UA" alt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Y:\POS материалы Синергия\лого\Synergy_logo_RU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2392" y="143123"/>
            <a:ext cx="1956021" cy="562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Заголовок 1"/>
          <p:cNvSpPr txBox="1">
            <a:spLocks/>
          </p:cNvSpPr>
          <p:nvPr/>
        </p:nvSpPr>
        <p:spPr>
          <a:xfrm>
            <a:off x="517525" y="800073"/>
            <a:ext cx="8229600" cy="490538"/>
          </a:xfrm>
          <a:prstGeom prst="rect">
            <a:avLst/>
          </a:prstGeom>
          <a:noFill/>
          <a:ln w="12700">
            <a:miter lim="400000"/>
          </a:ln>
        </p:spPr>
        <p:txBody>
          <a:bodyPr lIns="38961" tIns="38961" rIns="38961" bIns="38961" anchor="ctr"/>
          <a:lstStyle>
            <a:lvl1pPr marL="0" marR="0" indent="0" algn="ctr" defTabSz="779252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0" algn="ctr" defTabSz="779252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0" algn="ctr" defTabSz="779252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0" algn="ctr" defTabSz="779252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0" algn="ctr" defTabSz="779252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0" algn="ctr" defTabSz="779252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0" algn="ctr" defTabSz="779252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0" algn="ctr" defTabSz="779252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0" algn="ctr" defTabSz="779252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7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hangingPunct="1"/>
            <a:r>
              <a:rPr lang="ru-RU" sz="2000" b="1" dirty="0" smtClean="0">
                <a:solidFill>
                  <a:srgbClr val="E36C0A"/>
                </a:solidFill>
                <a:latin typeface="Arial" pitchFamily="34" charset="0"/>
                <a:cs typeface="Arial" pitchFamily="34" charset="0"/>
              </a:rPr>
              <a:t>Национальная процедура регистрации ТМ</a:t>
            </a:r>
            <a:endParaRPr lang="uk-UA" altLang="ru-RU" sz="2000" b="1" dirty="0" smtClean="0">
              <a:solidFill>
                <a:srgbClr val="E36C0A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D4988E-723F-451A-8BD0-B7A3CAB07714}" type="slidenum">
              <a:rPr lang="uk-UA" altLang="ru-RU" smtClean="0"/>
              <a:pPr>
                <a:defRPr/>
              </a:pPr>
              <a:t>16</a:t>
            </a:fld>
            <a:endParaRPr lang="uk-UA" altLang="ru-RU" dirty="0"/>
          </a:p>
        </p:txBody>
      </p:sp>
      <p:pic>
        <p:nvPicPr>
          <p:cNvPr id="7" name="Picture 2" descr="Картинки по запросу СОЕДИНЕННЫЕ ШТАТЫ АМЕРИКИ флаг круглый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51916" y="1600774"/>
            <a:ext cx="24384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93500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7" name="Объект 5" descr="http://static.comicvine.com/uploads/original/11114/111147851/3641601-7967039862-32593.pn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39745" y="2164520"/>
            <a:ext cx="860425" cy="950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Y:\POS материалы Синергия\лого\Synergy_logo_RU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2392" y="143123"/>
            <a:ext cx="1956021" cy="562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3480" y="1643063"/>
            <a:ext cx="3857625" cy="169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91543" y="1864459"/>
            <a:ext cx="3969325" cy="15435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D4988E-723F-451A-8BD0-B7A3CAB07714}" type="slidenum">
              <a:rPr lang="uk-UA" altLang="ru-RU" smtClean="0"/>
              <a:pPr>
                <a:defRPr/>
              </a:pPr>
              <a:t>17</a:t>
            </a:fld>
            <a:endParaRPr lang="uk-UA" altLang="ru-RU" dirty="0"/>
          </a:p>
        </p:txBody>
      </p:sp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457201" y="739392"/>
            <a:ext cx="8229600" cy="857250"/>
          </a:xfrm>
          <a:noFill/>
        </p:spPr>
        <p:txBody>
          <a:bodyPr/>
          <a:lstStyle/>
          <a:p>
            <a:r>
              <a:rPr lang="ru-RU" sz="2400" b="1" dirty="0" smtClean="0">
                <a:solidFill>
                  <a:srgbClr val="E36C0A"/>
                </a:solidFill>
              </a:rPr>
              <a:t>БЛОК 4: Подводные камни при регистрации</a:t>
            </a:r>
            <a:endParaRPr lang="uk-UA" altLang="ru-RU" sz="2400" b="1" dirty="0" smtClean="0">
              <a:solidFill>
                <a:srgbClr val="E36C0A"/>
              </a:solidFill>
              <a:latin typeface="Arial (Заголовки)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7" name="Объект 5" descr="http://static.comicvine.com/uploads/original/11114/111147851/3641601-7967039862-32593.pn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90509" y="2122319"/>
            <a:ext cx="860425" cy="950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Y:\POS материалы Синергия\лого\Synergy_logo_RU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2392" y="143123"/>
            <a:ext cx="1956021" cy="562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AutoShape 2" descr="Картинки по запросу promo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1027" name="Picture 3" descr="C:\Users\Юля\Desktop\promod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83944" y="2242331"/>
            <a:ext cx="3319975" cy="829994"/>
          </a:xfrm>
          <a:prstGeom prst="rect">
            <a:avLst/>
          </a:prstGeom>
          <a:noFill/>
        </p:spPr>
      </p:pic>
      <p:pic>
        <p:nvPicPr>
          <p:cNvPr id="1029" name="Picture 5" descr="C:\Users\Юля\Desktop\promodo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1478" y="2211882"/>
            <a:ext cx="3394260" cy="687630"/>
          </a:xfrm>
          <a:prstGeom prst="rect">
            <a:avLst/>
          </a:prstGeom>
          <a:noFill/>
        </p:spPr>
      </p:pic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D4988E-723F-451A-8BD0-B7A3CAB07714}" type="slidenum">
              <a:rPr lang="uk-UA" altLang="ru-RU" smtClean="0"/>
              <a:pPr>
                <a:defRPr/>
              </a:pPr>
              <a:t>18</a:t>
            </a:fld>
            <a:endParaRPr lang="uk-UA" alt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6"/>
          <p:cNvSpPr>
            <a:spLocks noChangeArrowheads="1"/>
          </p:cNvSpPr>
          <p:nvPr/>
        </p:nvSpPr>
        <p:spPr bwMode="auto">
          <a:xfrm>
            <a:off x="450850" y="1071563"/>
            <a:ext cx="8308975" cy="720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Arial" pitchFamily="34" charset="0"/>
              <a:buNone/>
            </a:pPr>
            <a:r>
              <a:rPr lang="uk-UA" altLang="ru-RU" sz="2400" b="1" dirty="0">
                <a:solidFill>
                  <a:srgbClr val="E46C0A"/>
                </a:solidFill>
                <a:latin typeface="Arial (Заголовки)"/>
              </a:rPr>
              <a:t>СПАСИБО</a:t>
            </a:r>
            <a:r>
              <a:rPr lang="uk-UA" altLang="ru-RU" sz="2400" b="1" dirty="0">
                <a:solidFill>
                  <a:srgbClr val="E36C0A"/>
                </a:solidFill>
                <a:latin typeface="Arial (Заголовки)"/>
              </a:rPr>
              <a:t> ЗА ВНИМАНИЕ</a:t>
            </a:r>
            <a:r>
              <a:rPr lang="uk-UA" altLang="ru-RU" sz="2400" b="1" dirty="0" smtClean="0">
                <a:solidFill>
                  <a:srgbClr val="E36C0A"/>
                </a:solidFill>
                <a:latin typeface="Arial (Заголовки)"/>
              </a:rPr>
              <a:t>!</a:t>
            </a:r>
            <a:endParaRPr lang="ru-RU" altLang="ru-RU" sz="2500" b="1" dirty="0">
              <a:latin typeface="Arial (Заголовки)"/>
            </a:endParaRPr>
          </a:p>
          <a:p>
            <a:pPr algn="ctr" eaLnBrk="1" hangingPunct="1">
              <a:spcBef>
                <a:spcPct val="20000"/>
              </a:spcBef>
            </a:pPr>
            <a:r>
              <a:rPr lang="ru-RU" altLang="ru-RU" sz="1400" b="1" dirty="0">
                <a:latin typeface="Arial" pitchFamily="34" charset="0"/>
                <a:cs typeface="Arial" pitchFamily="34" charset="0"/>
              </a:rPr>
              <a:t> </a:t>
            </a:r>
            <a:endParaRPr lang="ru-RU" altLang="ru-RU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1"/>
          <p:cNvSpPr>
            <a:spLocks noChangeArrowheads="1"/>
          </p:cNvSpPr>
          <p:nvPr/>
        </p:nvSpPr>
        <p:spPr bwMode="auto">
          <a:xfrm>
            <a:off x="7336305" y="4247122"/>
            <a:ext cx="1632178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dirty="0">
                <a:solidFill>
                  <a:schemeClr val="bg2">
                    <a:lumMod val="50000"/>
                  </a:schemeClr>
                </a:solidFill>
                <a:latin typeface="Arial (Заголовки)"/>
                <a:cs typeface="Times New Roman" pitchFamily="18" charset="0"/>
              </a:rPr>
              <a:t>© </a:t>
            </a:r>
            <a:r>
              <a:rPr lang="ru-RU" altLang="ru-RU" sz="1200" dirty="0">
                <a:solidFill>
                  <a:schemeClr val="bg2">
                    <a:lumMod val="50000"/>
                  </a:schemeClr>
                </a:solidFill>
                <a:latin typeface="Arial (Заголовки)"/>
                <a:ea typeface="Tahoma" pitchFamily="34" charset="0"/>
                <a:cs typeface="Calibri" pitchFamily="34" charset="0"/>
              </a:rPr>
              <a:t>Мацюк Ю.Л. </a:t>
            </a:r>
            <a:r>
              <a:rPr lang="ru-RU" altLang="ru-RU" sz="1200" dirty="0" smtClean="0">
                <a:solidFill>
                  <a:schemeClr val="bg2">
                    <a:lumMod val="50000"/>
                  </a:schemeClr>
                </a:solidFill>
                <a:latin typeface="Arial (Заголовки)"/>
                <a:ea typeface="Tahoma" pitchFamily="34" charset="0"/>
                <a:cs typeface="Calibri" pitchFamily="34" charset="0"/>
              </a:rPr>
              <a:t>2017</a:t>
            </a:r>
            <a:endParaRPr lang="uk-UA" altLang="ru-RU" sz="1200" dirty="0">
              <a:solidFill>
                <a:schemeClr val="bg2">
                  <a:lumMod val="50000"/>
                </a:schemeClr>
              </a:solidFill>
              <a:latin typeface="Arial (Заголовки)"/>
              <a:ea typeface="Tahoma" pitchFamily="34" charset="0"/>
              <a:cs typeface="Calibri" pitchFamily="34" charset="0"/>
            </a:endParaRPr>
          </a:p>
        </p:txBody>
      </p:sp>
      <p:pic>
        <p:nvPicPr>
          <p:cNvPr id="5" name="Picture 2" descr="Y:\POS материалы Синергия\лого\Synergy_logo_RU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2392" y="143123"/>
            <a:ext cx="1956021" cy="562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12"/>
          <p:cNvSpPr txBox="1">
            <a:spLocks noChangeArrowheads="1"/>
          </p:cNvSpPr>
          <p:nvPr/>
        </p:nvSpPr>
        <p:spPr bwMode="auto">
          <a:xfrm>
            <a:off x="952965" y="2070831"/>
            <a:ext cx="7254875" cy="278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</a:pPr>
            <a:r>
              <a:rPr lang="ru-RU" altLang="ru-RU" sz="1400" b="1" dirty="0">
                <a:solidFill>
                  <a:schemeClr val="bg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ЮЛИЯ МАЦЮК</a:t>
            </a:r>
          </a:p>
          <a:p>
            <a:pPr algn="ctr" eaLnBrk="1" hangingPunct="1">
              <a:spcBef>
                <a:spcPct val="20000"/>
              </a:spcBef>
            </a:pPr>
            <a:r>
              <a:rPr lang="uk-UA" altLang="ru-RU" sz="1400" b="1" dirty="0">
                <a:solidFill>
                  <a:schemeClr val="bg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юрист </a:t>
            </a:r>
            <a:r>
              <a:rPr lang="ru-RU" altLang="ru-RU" sz="1400" b="1" dirty="0">
                <a:solidFill>
                  <a:schemeClr val="bg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патентно-юридического агентства «Синергия»</a:t>
            </a:r>
          </a:p>
          <a:p>
            <a:pPr algn="ctr">
              <a:buFont typeface="Arial" pitchFamily="34" charset="0"/>
              <a:buNone/>
            </a:pPr>
            <a:endParaRPr lang="ru-RU" altLang="ru-RU" sz="1400" dirty="0">
              <a:solidFill>
                <a:schemeClr val="bg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Font typeface="Arial" pitchFamily="34" charset="0"/>
              <a:buNone/>
            </a:pPr>
            <a:r>
              <a:rPr lang="ru-RU" altLang="ru-RU" sz="1400" dirty="0">
                <a:solidFill>
                  <a:schemeClr val="bg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Украина, г. Киев, ул. Пушкинская, 33, </a:t>
            </a:r>
            <a:r>
              <a:rPr lang="ru-RU" altLang="ru-RU" sz="1400" dirty="0" smtClean="0">
                <a:solidFill>
                  <a:schemeClr val="bg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оф.9</a:t>
            </a:r>
            <a:endParaRPr lang="ru-RU" altLang="ru-RU" sz="1400" dirty="0">
              <a:solidFill>
                <a:schemeClr val="bg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Font typeface="Arial" pitchFamily="34" charset="0"/>
              <a:buNone/>
            </a:pPr>
            <a:r>
              <a:rPr lang="ru-RU" altLang="ru-RU" sz="1400" dirty="0">
                <a:solidFill>
                  <a:schemeClr val="bg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тел. +38 (044) 331 65 46 </a:t>
            </a:r>
          </a:p>
          <a:p>
            <a:pPr algn="ctr">
              <a:buFont typeface="Arial" pitchFamily="34" charset="0"/>
              <a:buNone/>
            </a:pPr>
            <a:r>
              <a:rPr lang="ru-RU" altLang="ru-RU" sz="1400" dirty="0">
                <a:solidFill>
                  <a:schemeClr val="bg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факс: +38 (044) 278 74 16 </a:t>
            </a:r>
          </a:p>
          <a:p>
            <a:pPr algn="ctr"/>
            <a:r>
              <a:rPr lang="en-US" altLang="ru-RU" sz="1400" dirty="0" smtClean="0">
                <a:solidFill>
                  <a:schemeClr val="bg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ru-RU" altLang="ru-RU" sz="1400" dirty="0" smtClean="0">
                <a:solidFill>
                  <a:schemeClr val="bg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ail: </a:t>
            </a:r>
            <a:r>
              <a:rPr lang="en-US" altLang="ru-RU" sz="1400" dirty="0" smtClean="0">
                <a:solidFill>
                  <a:schemeClr val="bg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y.matsiuk@synergy.ua</a:t>
            </a:r>
            <a:endParaRPr lang="ru-RU" altLang="ru-RU" sz="1400" dirty="0" smtClean="0">
              <a:solidFill>
                <a:schemeClr val="bg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altLang="ru-RU" sz="1400" dirty="0" smtClean="0">
                <a:solidFill>
                  <a:schemeClr val="bg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www.facebook.com/Yulevska</a:t>
            </a:r>
            <a:endParaRPr lang="ru-RU" altLang="ru-RU" sz="1400" dirty="0" smtClean="0">
              <a:solidFill>
                <a:schemeClr val="bg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altLang="ru-RU" sz="1400" dirty="0">
                <a:solidFill>
                  <a:schemeClr val="bg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www.synergy.ua</a:t>
            </a:r>
            <a:endParaRPr lang="ru-RU" altLang="ru-RU" sz="1400" dirty="0">
              <a:solidFill>
                <a:schemeClr val="bg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altLang="ru-RU" sz="1400" dirty="0">
              <a:solidFill>
                <a:schemeClr val="bg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altLang="ru-RU" sz="1400" dirty="0">
              <a:solidFill>
                <a:schemeClr val="bg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 eaLnBrk="1" hangingPunct="1">
              <a:spcBef>
                <a:spcPct val="20000"/>
              </a:spcBef>
            </a:pPr>
            <a:endParaRPr lang="ru-RU" altLang="ru-RU" b="1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76662" y="4193824"/>
            <a:ext cx="165735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Номер слайда 7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uk-UA" smtClean="0"/>
              <a:pPr/>
              <a:t>19</a:t>
            </a:fld>
            <a:endParaRPr lang="uk-UA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 txBox="1">
            <a:spLocks/>
          </p:cNvSpPr>
          <p:nvPr/>
        </p:nvSpPr>
        <p:spPr bwMode="auto">
          <a:xfrm>
            <a:off x="478762" y="808719"/>
            <a:ext cx="8229600" cy="986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Успешные украинские стартапы </a:t>
            </a:r>
          </a:p>
          <a:p>
            <a:pPr algn="ctr"/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2016</a:t>
            </a:r>
            <a:endParaRPr lang="ru-RU" sz="24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2" descr="Y:\POS материалы Синергия\лого\Synergy_logo_RU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2392" y="143123"/>
            <a:ext cx="1956021" cy="562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D4988E-723F-451A-8BD0-B7A3CAB07714}" type="slidenum">
              <a:rPr lang="uk-UA" altLang="ru-RU" smtClean="0"/>
              <a:pPr>
                <a:defRPr/>
              </a:pPr>
              <a:t>2</a:t>
            </a:fld>
            <a:endParaRPr lang="uk-UA" altLang="ru-RU" dirty="0"/>
          </a:p>
        </p:txBody>
      </p:sp>
      <p:pic>
        <p:nvPicPr>
          <p:cNvPr id="21505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11947" y="2161244"/>
            <a:ext cx="1147286" cy="483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37644" y="2192948"/>
            <a:ext cx="11334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47833" y="3544764"/>
            <a:ext cx="1173480" cy="341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09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511947" y="3593983"/>
            <a:ext cx="1147286" cy="274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10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512579" y="2370450"/>
            <a:ext cx="1109853" cy="240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15" name="Picture 1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321175" y="2370450"/>
            <a:ext cx="1100138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17" name="Picture 1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852594" y="3265976"/>
            <a:ext cx="1091089" cy="6988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19" name="Picture 15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116419" y="2058237"/>
            <a:ext cx="954286" cy="586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20" name="Picture 16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448878" y="3552092"/>
            <a:ext cx="1237257" cy="408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21" name="Picture 17" descr="C:\Users\Юля\Desktop\25.05.2017_iForum_2017\Новая папка\logo-lifetracker.pn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081826" y="3340015"/>
            <a:ext cx="1028571" cy="5079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40402" y="705140"/>
            <a:ext cx="7315201" cy="752185"/>
          </a:xfrm>
        </p:spPr>
        <p:txBody>
          <a:bodyPr/>
          <a:lstStyle/>
          <a:p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 чем мы поговорим:</a:t>
            </a:r>
            <a:endParaRPr lang="ru-RU" sz="24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603" name="Объект 2"/>
          <p:cNvSpPr>
            <a:spLocks noGrp="1"/>
          </p:cNvSpPr>
          <p:nvPr>
            <p:ph idx="4294967295"/>
          </p:nvPr>
        </p:nvSpPr>
        <p:spPr>
          <a:xfrm>
            <a:off x="1240402" y="1533525"/>
            <a:ext cx="6970148" cy="2676525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ru-RU" sz="1600" b="1" dirty="0" smtClean="0">
                <a:latin typeface="Arial (Заголовки)"/>
                <a:cs typeface="Tahoma" pitchFamily="34" charset="0"/>
              </a:rPr>
              <a:t>БЛОК 1: На кого регистрировать; </a:t>
            </a:r>
          </a:p>
          <a:p>
            <a:pPr marL="0" indent="0">
              <a:buNone/>
            </a:pPr>
            <a:endParaRPr lang="en-US" sz="1600" b="1" dirty="0" smtClean="0">
              <a:solidFill>
                <a:srgbClr val="E46C0A"/>
              </a:solidFill>
              <a:latin typeface="Arial (Заголовки)"/>
              <a:cs typeface="Tahoma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1600" b="1" dirty="0" smtClean="0">
                <a:latin typeface="Arial (Заголовки)"/>
                <a:cs typeface="Tahoma" pitchFamily="34" charset="0"/>
              </a:rPr>
              <a:t>БЛОК 2: Что регистрировать; </a:t>
            </a:r>
          </a:p>
          <a:p>
            <a:pPr marL="0" indent="0">
              <a:buFont typeface="Wingdings" pitchFamily="2" charset="2"/>
              <a:buChar char="q"/>
            </a:pPr>
            <a:endParaRPr lang="ru-RU" sz="1600" b="1" dirty="0" smtClean="0">
              <a:solidFill>
                <a:srgbClr val="E46C0A"/>
              </a:solidFill>
              <a:latin typeface="Arial (Заголовки)"/>
              <a:cs typeface="Tahoma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1600" b="1" dirty="0" smtClean="0">
                <a:latin typeface="Arial (Заголовки)"/>
                <a:cs typeface="Tahoma" pitchFamily="34" charset="0"/>
              </a:rPr>
              <a:t>БЛОК 3: Какую процедуру выбрать;</a:t>
            </a:r>
            <a:endParaRPr lang="ru-RU" sz="1600" b="1" dirty="0">
              <a:latin typeface="Arial (Заголовки)"/>
              <a:cs typeface="Tahoma" pitchFamily="34" charset="0"/>
            </a:endParaRPr>
          </a:p>
          <a:p>
            <a:pPr>
              <a:buFont typeface="Wingdings" pitchFamily="2" charset="2"/>
              <a:buChar char="q"/>
            </a:pPr>
            <a:endParaRPr lang="ru-RU" sz="1600" b="1" dirty="0" smtClean="0">
              <a:latin typeface="Arial (Заголовки)"/>
              <a:cs typeface="Tahoma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1600" b="1" dirty="0" smtClean="0">
                <a:latin typeface="Arial (Заголовки)"/>
                <a:cs typeface="Tahoma" pitchFamily="34" charset="0"/>
              </a:rPr>
              <a:t>БЛОК 4: </a:t>
            </a:r>
            <a:r>
              <a:rPr lang="ru-RU" sz="1600" b="1" dirty="0">
                <a:latin typeface="Arial (Заголовки)"/>
                <a:cs typeface="Tahoma" pitchFamily="34" charset="0"/>
              </a:rPr>
              <a:t>Подводные камни при международной регистрации.</a:t>
            </a:r>
            <a:endParaRPr lang="ru-RU" sz="1600" dirty="0" smtClean="0">
              <a:latin typeface="Arial (Заголовки)"/>
            </a:endParaRPr>
          </a:p>
        </p:txBody>
      </p:sp>
      <p:pic>
        <p:nvPicPr>
          <p:cNvPr id="5" name="Picture 2" descr="Y:\POS материалы Синергия\лого\Synergy_logo_RU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2392" y="143123"/>
            <a:ext cx="1956021" cy="562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82281F-BC2A-4430-B338-3B0614D132DD}" type="slidenum">
              <a:rPr lang="uk-UA" altLang="ru-RU" smtClean="0"/>
              <a:pPr>
                <a:defRPr/>
              </a:pPr>
              <a:t>3</a:t>
            </a:fld>
            <a:endParaRPr lang="uk-UA" altLang="ru-RU" dirty="0"/>
          </a:p>
        </p:txBody>
      </p:sp>
    </p:spTree>
    <p:extLst>
      <p:ext uri="{BB962C8B-B14F-4D97-AF65-F5344CB8AC3E}">
        <p14:creationId xmlns:p14="http://schemas.microsoft.com/office/powerpoint/2010/main" xmlns="" val="5764942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1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69738" y="2165987"/>
            <a:ext cx="3874551" cy="540744"/>
          </a:xfrm>
          <a:solidFill>
            <a:schemeClr val="bg1"/>
          </a:solidFill>
        </p:spPr>
        <p:txBody>
          <a:bodyPr/>
          <a:lstStyle/>
          <a:p>
            <a:pPr algn="ctr">
              <a:defRPr/>
            </a:pPr>
            <a:r>
              <a:rPr lang="ru-RU" dirty="0">
                <a:latin typeface="Arial" pitchFamily="34" charset="0"/>
                <a:cs typeface="Arial" pitchFamily="34" charset="0"/>
              </a:rPr>
              <a:t>РЕЗИДЕНТ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3"/>
          </p:nvPr>
        </p:nvSpPr>
        <p:spPr>
          <a:xfrm>
            <a:off x="4950557" y="2145589"/>
            <a:ext cx="4041775" cy="540744"/>
          </a:xfrm>
          <a:solidFill>
            <a:schemeClr val="bg1"/>
          </a:solidFill>
        </p:spPr>
        <p:txBody>
          <a:bodyPr/>
          <a:lstStyle/>
          <a:p>
            <a:pPr algn="ctr">
              <a:defRPr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НЕРЕЗИДЕНТ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293" name="Заголовок 1"/>
          <p:cNvSpPr txBox="1">
            <a:spLocks/>
          </p:cNvSpPr>
          <p:nvPr/>
        </p:nvSpPr>
        <p:spPr bwMode="auto">
          <a:xfrm>
            <a:off x="643733" y="796129"/>
            <a:ext cx="8229600" cy="544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Arial (Заголовки)"/>
                <a:cs typeface="Tahoma" pitchFamily="34" charset="0"/>
              </a:rPr>
              <a:t>БЛОК 1: </a:t>
            </a:r>
            <a:r>
              <a:rPr lang="ru-RU" altLang="ru-RU" sz="2400" b="1" dirty="0" smtClean="0">
                <a:solidFill>
                  <a:srgbClr val="E36C0A"/>
                </a:solidFill>
                <a:latin typeface="Arial" pitchFamily="34" charset="0"/>
                <a:cs typeface="Arial" pitchFamily="34" charset="0"/>
              </a:rPr>
              <a:t>На кого регистрировать ТМ? </a:t>
            </a:r>
            <a:endParaRPr lang="uk-UA" altLang="ru-RU" sz="2400" b="1" dirty="0">
              <a:solidFill>
                <a:srgbClr val="E36C0A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2" descr="Y:\POS материалы Синергия\лого\Synergy_logo_RU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2392" y="143123"/>
            <a:ext cx="1956021" cy="562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9D6069-5F7A-4C3F-810E-3E8F69495FC2}" type="slidenum">
              <a:rPr lang="uk-UA" altLang="ru-RU" smtClean="0"/>
              <a:pPr>
                <a:defRPr/>
              </a:pPr>
              <a:t>4</a:t>
            </a:fld>
            <a:endParaRPr lang="uk-UA" altLang="ru-RU" dirty="0"/>
          </a:p>
        </p:txBody>
      </p:sp>
      <p:pic>
        <p:nvPicPr>
          <p:cNvPr id="12" name="Объект 5" descr="http://static.comicvine.com/uploads/original/11114/111147851/3641601-7967039862-32593.png"/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83476" y="1890201"/>
            <a:ext cx="860425" cy="950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05487" y="3022841"/>
            <a:ext cx="2425851" cy="1019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1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63320" y="3359492"/>
            <a:ext cx="2390425" cy="538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" name="Picture 1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281845" y="2943717"/>
            <a:ext cx="1543718" cy="949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 txBox="1">
            <a:spLocks/>
          </p:cNvSpPr>
          <p:nvPr/>
        </p:nvSpPr>
        <p:spPr bwMode="auto">
          <a:xfrm>
            <a:off x="486615" y="875794"/>
            <a:ext cx="8229600" cy="544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400" b="1" dirty="0">
                <a:solidFill>
                  <a:srgbClr val="E36C0A"/>
                </a:solidFill>
                <a:latin typeface="Arial" pitchFamily="34" charset="0"/>
                <a:cs typeface="Arial" pitchFamily="34" charset="0"/>
              </a:rPr>
              <a:t>Первый мотив – иностранные продажи</a:t>
            </a:r>
            <a:endParaRPr lang="uk-UA" altLang="ru-RU" sz="2400" b="1" dirty="0">
              <a:solidFill>
                <a:srgbClr val="E36C0A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 descr="Y:\POS материалы Синергия\лого\Synergy_logo_RU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2392" y="143123"/>
            <a:ext cx="1956021" cy="562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157840-ECA2-49AE-8D4D-2207F74FE894}" type="slidenum">
              <a:rPr lang="uk-UA" altLang="ru-RU" smtClean="0"/>
              <a:pPr>
                <a:defRPr/>
              </a:pPr>
              <a:t>5</a:t>
            </a:fld>
            <a:endParaRPr lang="uk-UA" altLang="ru-RU" dirty="0"/>
          </a:p>
        </p:txBody>
      </p:sp>
      <p:pic>
        <p:nvPicPr>
          <p:cNvPr id="20481" name="Picture 1" descr="C:\Users\Юля\Desktop\25.05.2017_iForum_2017\Новая папка\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5878" y="1590564"/>
            <a:ext cx="4791075" cy="26003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Заголовок 1"/>
          <p:cNvSpPr txBox="1">
            <a:spLocks/>
          </p:cNvSpPr>
          <p:nvPr/>
        </p:nvSpPr>
        <p:spPr bwMode="auto">
          <a:xfrm>
            <a:off x="484863" y="866536"/>
            <a:ext cx="8229600" cy="544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400" b="1" dirty="0">
                <a:solidFill>
                  <a:srgbClr val="E36C0A"/>
                </a:solidFill>
                <a:latin typeface="Arial" pitchFamily="34" charset="0"/>
                <a:cs typeface="Arial" pitchFamily="34" charset="0"/>
              </a:rPr>
              <a:t>Второй мотив - безопасность</a:t>
            </a:r>
            <a:endParaRPr lang="uk-UA" altLang="ru-RU" sz="2400" b="1" dirty="0">
              <a:solidFill>
                <a:srgbClr val="E36C0A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 descr="Y:\POS материалы Синергия\лого\Synergy_logo_RU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2392" y="143123"/>
            <a:ext cx="1956021" cy="562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D4988E-723F-451A-8BD0-B7A3CAB07714}" type="slidenum">
              <a:rPr lang="uk-UA" altLang="ru-RU" smtClean="0"/>
              <a:pPr>
                <a:defRPr/>
              </a:pPr>
              <a:t>6</a:t>
            </a:fld>
            <a:endParaRPr lang="uk-UA" altLang="ru-RU" dirty="0"/>
          </a:p>
        </p:txBody>
      </p:sp>
      <p:pic>
        <p:nvPicPr>
          <p:cNvPr id="19457" name="Picture 1" descr="C:\Users\Юля\Desktop\25.05.2017_iForum_2017\Новая папка\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18413" y="1572048"/>
            <a:ext cx="47625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Заголовок 1"/>
          <p:cNvSpPr txBox="1">
            <a:spLocks/>
          </p:cNvSpPr>
          <p:nvPr/>
        </p:nvSpPr>
        <p:spPr bwMode="auto">
          <a:xfrm>
            <a:off x="457201" y="963942"/>
            <a:ext cx="8229600" cy="544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400" b="1" dirty="0" smtClean="0">
                <a:solidFill>
                  <a:srgbClr val="E36C0A"/>
                </a:solidFill>
                <a:latin typeface="Arial" pitchFamily="34" charset="0"/>
                <a:cs typeface="Arial" pitchFamily="34" charset="0"/>
              </a:rPr>
              <a:t>Оптимизация </a:t>
            </a:r>
            <a:r>
              <a:rPr lang="ru-RU" sz="2400" b="1" dirty="0">
                <a:solidFill>
                  <a:srgbClr val="E36C0A"/>
                </a:solidFill>
                <a:latin typeface="Arial" pitchFamily="34" charset="0"/>
                <a:cs typeface="Arial" pitchFamily="34" charset="0"/>
              </a:rPr>
              <a:t>налогообложения</a:t>
            </a:r>
            <a:endParaRPr lang="uk-UA" altLang="ru-RU" sz="2400" b="1" dirty="0">
              <a:solidFill>
                <a:srgbClr val="E36C0A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 descr="Y:\POS материалы Синергия\лого\Synergy_logo_RU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2392" y="143123"/>
            <a:ext cx="1956021" cy="562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D4988E-723F-451A-8BD0-B7A3CAB07714}" type="slidenum">
              <a:rPr lang="uk-UA" altLang="ru-RU" smtClean="0"/>
              <a:pPr>
                <a:defRPr/>
              </a:pPr>
              <a:t>7</a:t>
            </a:fld>
            <a:endParaRPr lang="uk-UA" altLang="ru-RU" dirty="0"/>
          </a:p>
        </p:txBody>
      </p:sp>
      <p:pic>
        <p:nvPicPr>
          <p:cNvPr id="18434" name="Picture 2" descr="C:\Users\Юля\Desktop\25.05.2017_iForum_2017\Новая папка\selfservic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4532" y="1890824"/>
            <a:ext cx="3238500" cy="2095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Y:\POS материалы Синергия\лого\Synergy_logo_RU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2392" y="143123"/>
            <a:ext cx="1956021" cy="562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521901" y="823124"/>
            <a:ext cx="8229600" cy="1068264"/>
          </a:xfrm>
        </p:spPr>
        <p:txBody>
          <a:bodyPr/>
          <a:lstStyle/>
          <a:p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Arial (Заголовки)"/>
                <a:cs typeface="Tahoma" pitchFamily="34" charset="0"/>
              </a:rPr>
              <a:t>БЛОК 2: </a:t>
            </a:r>
            <a:r>
              <a:rPr lang="ru-RU" sz="2400" b="1" dirty="0">
                <a:solidFill>
                  <a:srgbClr val="E36C0A"/>
                </a:solidFill>
                <a:latin typeface="Arial" pitchFamily="34" charset="0"/>
                <a:cs typeface="Arial" pitchFamily="34" charset="0"/>
              </a:rPr>
              <a:t>Что </a:t>
            </a:r>
            <a:r>
              <a:rPr lang="ru-RU" sz="2400" b="1" dirty="0" smtClean="0">
                <a:solidFill>
                  <a:srgbClr val="E36C0A"/>
                </a:solidFill>
                <a:latin typeface="Arial" pitchFamily="34" charset="0"/>
                <a:cs typeface="Arial" pitchFamily="34" charset="0"/>
              </a:rPr>
              <a:t>регистрировать?</a:t>
            </a:r>
            <a:br>
              <a:rPr lang="ru-RU" sz="2400" b="1" dirty="0" smtClean="0">
                <a:solidFill>
                  <a:srgbClr val="E36C0A"/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solidFill>
                  <a:srgbClr val="E36C0A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400" b="1" dirty="0" smtClean="0">
                <a:solidFill>
                  <a:srgbClr val="E36C0A"/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solidFill>
                  <a:srgbClr val="E36C0A"/>
                </a:solidFill>
                <a:latin typeface="Arial" pitchFamily="34" charset="0"/>
                <a:cs typeface="Arial" pitchFamily="34" charset="0"/>
              </a:rPr>
              <a:t>Трудности перевода: </a:t>
            </a:r>
            <a:endParaRPr lang="ru-RU" altLang="ru-RU" sz="2400" dirty="0" smtClean="0"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87678A-7F80-443C-8955-1ABD29A2688A}" type="slidenum">
              <a:rPr lang="uk-UA" altLang="ru-RU" smtClean="0"/>
              <a:pPr>
                <a:defRPr/>
              </a:pPr>
              <a:t>8</a:t>
            </a:fld>
            <a:endParaRPr lang="uk-UA" alt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88492273"/>
              </p:ext>
            </p:extLst>
          </p:nvPr>
        </p:nvGraphicFramePr>
        <p:xfrm>
          <a:off x="1581612" y="2382725"/>
          <a:ext cx="6096000" cy="236648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xmlns="" val="2339408325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xmlns="" val="4294178891"/>
                    </a:ext>
                  </a:extLst>
                </a:gridCol>
              </a:tblGrid>
              <a:tr h="2366483">
                <a:tc>
                  <a:txBody>
                    <a:bodyPr/>
                    <a:lstStyle/>
                    <a:p>
                      <a:endParaRPr lang="uk-UA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599334331"/>
                  </a:ext>
                </a:extLst>
              </a:tr>
            </a:tbl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60048" y="2350923"/>
            <a:ext cx="1628323" cy="2430086"/>
          </a:xfrm>
          <a:prstGeom prst="rect">
            <a:avLst/>
          </a:prstGeom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26975" y="2895251"/>
            <a:ext cx="2425851" cy="1019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024890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Содержимое 9"/>
          <p:cNvSpPr>
            <a:spLocks noGrp="1"/>
          </p:cNvSpPr>
          <p:nvPr>
            <p:ph sz="half" idx="2"/>
          </p:nvPr>
        </p:nvSpPr>
        <p:spPr>
          <a:xfrm>
            <a:off x="2218413" y="971550"/>
            <a:ext cx="5330393" cy="3727265"/>
          </a:xfrm>
        </p:spPr>
        <p:txBody>
          <a:bodyPr/>
          <a:lstStyle/>
          <a:p>
            <a:pPr algn="ctr">
              <a:buFont typeface="Arial" charset="0"/>
              <a:buNone/>
            </a:pPr>
            <a:endParaRPr lang="uk-UA" altLang="ru-RU" b="1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0" lvl="0" indent="0" algn="just" defTabSz="914400">
              <a:spcBef>
                <a:spcPts val="0"/>
              </a:spcBef>
              <a:buSzTx/>
              <a:buNone/>
            </a:pPr>
            <a:endParaRPr lang="ru-RU" sz="1800" b="1" kern="1200" dirty="0" smtClean="0">
              <a:solidFill>
                <a:prstClr val="black"/>
              </a:solidFill>
              <a:latin typeface="Arial" pitchFamily="34" charset="0"/>
              <a:ea typeface="Tahoma" panose="020B0604030504040204" pitchFamily="34" charset="0"/>
              <a:cs typeface="Arial" pitchFamily="34" charset="0"/>
            </a:endParaRPr>
          </a:p>
          <a:p>
            <a:pPr marL="0" lvl="0" indent="0" algn="just" defTabSz="914400">
              <a:spcBef>
                <a:spcPts val="0"/>
              </a:spcBef>
              <a:buSzTx/>
              <a:buNone/>
            </a:pPr>
            <a:endParaRPr lang="ru-RU" sz="1800" b="1" kern="1200" dirty="0">
              <a:solidFill>
                <a:prstClr val="black"/>
              </a:solidFill>
              <a:latin typeface="Arial" pitchFamily="34" charset="0"/>
              <a:ea typeface="Tahoma" panose="020B0604030504040204" pitchFamily="34" charset="0"/>
              <a:cs typeface="Arial" pitchFamily="34" charset="0"/>
            </a:endParaRPr>
          </a:p>
          <a:p>
            <a:pPr marL="0" lvl="0" indent="0" algn="just" defTabSz="914400">
              <a:spcBef>
                <a:spcPts val="0"/>
              </a:spcBef>
              <a:buSzTx/>
              <a:buNone/>
            </a:pPr>
            <a:endParaRPr lang="ru-RU" sz="1800" b="1" kern="1200" dirty="0" smtClean="0">
              <a:solidFill>
                <a:prstClr val="black"/>
              </a:solidFill>
              <a:latin typeface="Arial" pitchFamily="34" charset="0"/>
              <a:ea typeface="Tahoma" panose="020B0604030504040204" pitchFamily="34" charset="0"/>
              <a:cs typeface="Arial" pitchFamily="34" charset="0"/>
            </a:endParaRPr>
          </a:p>
          <a:p>
            <a:pPr marL="0" lvl="0" indent="0" algn="just" defTabSz="914400">
              <a:spcBef>
                <a:spcPts val="0"/>
              </a:spcBef>
              <a:buSzTx/>
              <a:buNone/>
            </a:pPr>
            <a:endParaRPr lang="ru-RU" sz="1800" b="1" kern="1200" dirty="0" smtClean="0">
              <a:solidFill>
                <a:prstClr val="black"/>
              </a:solidFill>
              <a:latin typeface="Arial" pitchFamily="34" charset="0"/>
              <a:ea typeface="Tahoma" panose="020B0604030504040204" pitchFamily="34" charset="0"/>
              <a:cs typeface="Arial" pitchFamily="34" charset="0"/>
            </a:endParaRPr>
          </a:p>
          <a:p>
            <a:pPr marL="0" lvl="0" indent="0" algn="just" defTabSz="914400">
              <a:spcBef>
                <a:spcPts val="0"/>
              </a:spcBef>
              <a:buSzTx/>
              <a:buNone/>
            </a:pPr>
            <a:endParaRPr lang="ru-RU" sz="1800" b="1" kern="1200" dirty="0" smtClean="0">
              <a:solidFill>
                <a:prstClr val="black"/>
              </a:solidFill>
              <a:latin typeface="Arial" pitchFamily="34" charset="0"/>
              <a:ea typeface="Tahoma" panose="020B0604030504040204" pitchFamily="34" charset="0"/>
              <a:cs typeface="Arial" pitchFamily="34" charset="0"/>
            </a:endParaRPr>
          </a:p>
          <a:p>
            <a:pPr marL="0" lvl="0" indent="0" algn="just" defTabSz="914400">
              <a:spcBef>
                <a:spcPts val="0"/>
              </a:spcBef>
              <a:buSzTx/>
              <a:buNone/>
            </a:pPr>
            <a:endParaRPr lang="ru-RU" sz="1800" b="1" kern="1200" dirty="0">
              <a:solidFill>
                <a:prstClr val="black"/>
              </a:solidFill>
              <a:latin typeface="Arial" pitchFamily="34" charset="0"/>
              <a:ea typeface="Tahoma" panose="020B0604030504040204" pitchFamily="34" charset="0"/>
              <a:cs typeface="Arial" pitchFamily="34" charset="0"/>
            </a:endParaRPr>
          </a:p>
          <a:p>
            <a:pPr marL="0" lvl="0" indent="0" algn="just" defTabSz="914400">
              <a:spcBef>
                <a:spcPts val="0"/>
              </a:spcBef>
              <a:buSzTx/>
              <a:buNone/>
            </a:pPr>
            <a:endParaRPr lang="ru-RU" sz="1800" b="1" kern="1200" dirty="0">
              <a:solidFill>
                <a:prstClr val="black"/>
              </a:solidFill>
              <a:latin typeface="Arial" pitchFamily="34" charset="0"/>
              <a:ea typeface="Tahoma" panose="020B0604030504040204" pitchFamily="34" charset="0"/>
              <a:cs typeface="Arial" pitchFamily="34" charset="0"/>
            </a:endParaRPr>
          </a:p>
          <a:p>
            <a:pPr marL="0" lvl="0" indent="0" defTabSz="914400">
              <a:spcBef>
                <a:spcPts val="0"/>
              </a:spcBef>
              <a:buSzTx/>
              <a:buNone/>
            </a:pPr>
            <a:r>
              <a:rPr lang="ru-RU" sz="1800" b="1" kern="1200" dirty="0" smtClean="0">
                <a:solidFill>
                  <a:prstClr val="black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Наносит </a:t>
            </a:r>
            <a:r>
              <a:rPr lang="ru-RU" sz="1800" b="1" kern="1200" dirty="0">
                <a:solidFill>
                  <a:prstClr val="black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вред </a:t>
            </a:r>
            <a:r>
              <a:rPr lang="ru-RU" sz="1800" b="1" kern="1200" dirty="0" smtClean="0">
                <a:solidFill>
                  <a:prstClr val="black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социалистической </a:t>
            </a:r>
            <a:r>
              <a:rPr lang="ru-RU" sz="1800" b="1" kern="1200" dirty="0">
                <a:solidFill>
                  <a:prstClr val="black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морали и нравам, может привести к </a:t>
            </a:r>
            <a:r>
              <a:rPr lang="ru-RU" sz="1800" b="1" kern="1200" dirty="0" smtClean="0">
                <a:solidFill>
                  <a:prstClr val="black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нежелательным социальным </a:t>
            </a:r>
            <a:r>
              <a:rPr lang="ru-RU" sz="1800" b="1" kern="1200" dirty="0">
                <a:solidFill>
                  <a:prstClr val="black"/>
                </a:solidFill>
                <a:latin typeface="Arial" pitchFamily="34" charset="0"/>
                <a:ea typeface="Tahoma" panose="020B0604030504040204" pitchFamily="34" charset="0"/>
                <a:cs typeface="Arial" pitchFamily="34" charset="0"/>
              </a:rPr>
              <a:t>последствиям. </a:t>
            </a:r>
            <a:endParaRPr lang="ru-RU" sz="1800" b="1" kern="1200" dirty="0">
              <a:solidFill>
                <a:prstClr val="black"/>
              </a:solidFill>
              <a:latin typeface="Arial" pitchFamily="34" charset="0"/>
              <a:ea typeface="+mn-ea"/>
              <a:cs typeface="Arial" pitchFamily="34" charset="0"/>
            </a:endParaRPr>
          </a:p>
          <a:p>
            <a:endParaRPr lang="uk-UA" altLang="ru-RU" dirty="0" smtClean="0"/>
          </a:p>
        </p:txBody>
      </p:sp>
      <p:pic>
        <p:nvPicPr>
          <p:cNvPr id="7" name="Picture 2" descr="Y:\POS материалы Синергия\лого\Synergy_logo_RU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2392" y="143123"/>
            <a:ext cx="1956021" cy="562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462754" y="705139"/>
            <a:ext cx="8229600" cy="923635"/>
          </a:xfrm>
        </p:spPr>
        <p:txBody>
          <a:bodyPr/>
          <a:lstStyle/>
          <a:p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Arial (Заголовки)"/>
                <a:cs typeface="Tahoma" pitchFamily="34" charset="0"/>
              </a:rPr>
              <a:t>У каждого своя мораль!</a:t>
            </a:r>
            <a:endParaRPr lang="ru-RU" altLang="ru-RU" sz="2400" dirty="0" smtClean="0"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pic>
        <p:nvPicPr>
          <p:cNvPr id="10" name="Рисунок 9" descr="resize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61980" y="1522512"/>
            <a:ext cx="1795661" cy="151216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87678A-7F80-443C-8955-1ABD29A2688A}" type="slidenum">
              <a:rPr lang="uk-UA" altLang="ru-RU" smtClean="0"/>
              <a:pPr>
                <a:defRPr/>
              </a:pPr>
              <a:t>9</a:t>
            </a:fld>
            <a:endParaRPr lang="uk-UA" altLang="ru-RU" dirty="0"/>
          </a:p>
        </p:txBody>
      </p:sp>
    </p:spTree>
    <p:extLst>
      <p:ext uri="{BB962C8B-B14F-4D97-AF65-F5344CB8AC3E}">
        <p14:creationId xmlns:p14="http://schemas.microsoft.com/office/powerpoint/2010/main" xmlns="" val="340906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Тема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Тема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2715</TotalTime>
  <Words>384</Words>
  <Application>Microsoft Office PowerPoint</Application>
  <PresentationFormat>Экран (16:9)</PresentationFormat>
  <Paragraphs>126</Paragraphs>
  <Slides>19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Слайд 1</vt:lpstr>
      <vt:lpstr>Слайд 2</vt:lpstr>
      <vt:lpstr>О чем мы поговорим:</vt:lpstr>
      <vt:lpstr>Слайд 4</vt:lpstr>
      <vt:lpstr>Слайд 5</vt:lpstr>
      <vt:lpstr>Слайд 6</vt:lpstr>
      <vt:lpstr>Слайд 7</vt:lpstr>
      <vt:lpstr>БЛОК 2: Что регистрировать?  Трудности перевода: </vt:lpstr>
      <vt:lpstr>У каждого своя мораль!</vt:lpstr>
      <vt:lpstr>Чего нужно избегать:</vt:lpstr>
      <vt:lpstr>Как проверить название?</vt:lpstr>
      <vt:lpstr>БЛОК 3: Какую процедуру выбрать?</vt:lpstr>
      <vt:lpstr>Мадридская система международной регистрации ТМ</vt:lpstr>
      <vt:lpstr>Региональная процедура регистрации ТМ European Union Trade Mark (EUTM)</vt:lpstr>
      <vt:lpstr>Слайд 15</vt:lpstr>
      <vt:lpstr>Слайд 16</vt:lpstr>
      <vt:lpstr>БЛОК 4: Подводные камни при регистрации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Office</dc:creator>
  <cp:lastModifiedBy>Пользователь Windows</cp:lastModifiedBy>
  <cp:revision>201</cp:revision>
  <dcterms:modified xsi:type="dcterms:W3CDTF">2017-05-25T04:08:10Z</dcterms:modified>
</cp:coreProperties>
</file>